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335" r:id="rId2"/>
    <p:sldId id="397" r:id="rId3"/>
    <p:sldId id="363" r:id="rId4"/>
    <p:sldId id="365" r:id="rId5"/>
    <p:sldId id="366" r:id="rId6"/>
    <p:sldId id="367" r:id="rId7"/>
    <p:sldId id="368" r:id="rId8"/>
    <p:sldId id="369" r:id="rId9"/>
    <p:sldId id="370" r:id="rId10"/>
    <p:sldId id="371" r:id="rId11"/>
    <p:sldId id="372" r:id="rId12"/>
    <p:sldId id="373" r:id="rId13"/>
    <p:sldId id="374" r:id="rId14"/>
    <p:sldId id="375" r:id="rId15"/>
    <p:sldId id="376" r:id="rId16"/>
    <p:sldId id="377" r:id="rId17"/>
    <p:sldId id="378" r:id="rId18"/>
    <p:sldId id="379" r:id="rId19"/>
    <p:sldId id="380" r:id="rId20"/>
    <p:sldId id="382" r:id="rId21"/>
    <p:sldId id="383" r:id="rId22"/>
    <p:sldId id="384" r:id="rId23"/>
    <p:sldId id="385" r:id="rId24"/>
    <p:sldId id="386" r:id="rId25"/>
    <p:sldId id="394" r:id="rId26"/>
    <p:sldId id="395" r:id="rId27"/>
    <p:sldId id="396" r:id="rId28"/>
    <p:sldId id="347" r:id="rId29"/>
    <p:sldId id="323" r:id="rId30"/>
    <p:sldId id="279" r:id="rId31"/>
    <p:sldId id="282" r:id="rId32"/>
    <p:sldId id="283" r:id="rId33"/>
    <p:sldId id="437" r:id="rId34"/>
    <p:sldId id="284" r:id="rId35"/>
    <p:sldId id="287" r:id="rId36"/>
    <p:sldId id="286" r:id="rId37"/>
    <p:sldId id="285" r:id="rId38"/>
    <p:sldId id="289" r:id="rId39"/>
    <p:sldId id="337" r:id="rId40"/>
    <p:sldId id="291" r:id="rId41"/>
    <p:sldId id="292" r:id="rId42"/>
    <p:sldId id="409" r:id="rId43"/>
    <p:sldId id="408" r:id="rId44"/>
    <p:sldId id="407" r:id="rId45"/>
    <p:sldId id="294" r:id="rId46"/>
    <p:sldId id="449" r:id="rId47"/>
    <p:sldId id="452" r:id="rId48"/>
    <p:sldId id="453" r:id="rId49"/>
    <p:sldId id="454" r:id="rId50"/>
    <p:sldId id="455" r:id="rId51"/>
    <p:sldId id="450" r:id="rId52"/>
    <p:sldId id="295" r:id="rId53"/>
    <p:sldId id="325" r:id="rId54"/>
    <p:sldId id="348" r:id="rId55"/>
    <p:sldId id="349" r:id="rId56"/>
    <p:sldId id="350" r:id="rId57"/>
    <p:sldId id="351" r:id="rId58"/>
    <p:sldId id="352" r:id="rId59"/>
    <p:sldId id="353" r:id="rId60"/>
    <p:sldId id="354" r:id="rId61"/>
    <p:sldId id="355" r:id="rId62"/>
    <p:sldId id="356" r:id="rId63"/>
    <p:sldId id="357" r:id="rId64"/>
    <p:sldId id="358" r:id="rId65"/>
    <p:sldId id="359" r:id="rId66"/>
    <p:sldId id="414" r:id="rId67"/>
    <p:sldId id="448" r:id="rId68"/>
    <p:sldId id="415" r:id="rId69"/>
    <p:sldId id="436" r:id="rId70"/>
    <p:sldId id="398" r:id="rId71"/>
    <p:sldId id="399" r:id="rId72"/>
    <p:sldId id="400" r:id="rId73"/>
    <p:sldId id="439" r:id="rId74"/>
    <p:sldId id="440" r:id="rId75"/>
    <p:sldId id="441" r:id="rId76"/>
    <p:sldId id="442" r:id="rId77"/>
    <p:sldId id="443" r:id="rId78"/>
    <p:sldId id="444" r:id="rId79"/>
    <p:sldId id="360" r:id="rId80"/>
    <p:sldId id="361" r:id="rId81"/>
    <p:sldId id="362" r:id="rId82"/>
    <p:sldId id="338" r:id="rId83"/>
    <p:sldId id="298" r:id="rId84"/>
    <p:sldId id="299" r:id="rId85"/>
    <p:sldId id="339" r:id="rId86"/>
    <p:sldId id="301" r:id="rId87"/>
    <p:sldId id="447" r:id="rId88"/>
    <p:sldId id="417" r:id="rId89"/>
    <p:sldId id="418" r:id="rId90"/>
    <p:sldId id="302" r:id="rId91"/>
    <p:sldId id="340" r:id="rId92"/>
    <p:sldId id="313" r:id="rId93"/>
    <p:sldId id="300" r:id="rId94"/>
    <p:sldId id="456" r:id="rId95"/>
    <p:sldId id="314" r:id="rId96"/>
    <p:sldId id="315" r:id="rId97"/>
    <p:sldId id="421" r:id="rId98"/>
    <p:sldId id="423" r:id="rId99"/>
    <p:sldId id="419" r:id="rId100"/>
    <p:sldId id="457" r:id="rId101"/>
    <p:sldId id="458" r:id="rId102"/>
    <p:sldId id="459" r:id="rId103"/>
    <p:sldId id="425" r:id="rId104"/>
    <p:sldId id="420" r:id="rId105"/>
    <p:sldId id="460" r:id="rId106"/>
    <p:sldId id="422" r:id="rId107"/>
    <p:sldId id="411" r:id="rId108"/>
    <p:sldId id="412" r:id="rId109"/>
    <p:sldId id="413" r:id="rId110"/>
    <p:sldId id="402" r:id="rId111"/>
    <p:sldId id="427" r:id="rId112"/>
    <p:sldId id="405" r:id="rId113"/>
    <p:sldId id="461" r:id="rId114"/>
    <p:sldId id="462" r:id="rId115"/>
    <p:sldId id="321" r:id="rId116"/>
    <p:sldId id="401" r:id="rId117"/>
    <p:sldId id="333" r:id="rId1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990"/>
    <a:srgbClr val="023A91"/>
    <a:srgbClr val="C30D23"/>
    <a:srgbClr val="CC000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snapToGrid="0">
      <p:cViewPr varScale="1">
        <p:scale>
          <a:sx n="62" d="100"/>
          <a:sy n="62" d="100"/>
        </p:scale>
        <p:origin x="96" y="7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785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5762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2"/>
            <a:ext cx="5342467"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0" y="1112792"/>
            <a:ext cx="57404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70336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265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7"/>
            <a:ext cx="105156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78956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47133" y="42864"/>
            <a:ext cx="105156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47133" y="1158537"/>
            <a:ext cx="11489267"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359937257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50800"/>
            <a:ext cx="9592733"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98108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5600" y="1171237"/>
            <a:ext cx="52832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171237"/>
            <a:ext cx="5681133"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347133" y="60327"/>
            <a:ext cx="105156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041537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2"/>
            <a:ext cx="5342467"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47133" y="1724773"/>
            <a:ext cx="5342467"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0" y="1112792"/>
            <a:ext cx="57404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50810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347133" y="73027"/>
            <a:ext cx="105156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980223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50800"/>
            <a:ext cx="9592733"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92879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050917"/>
            <a:ext cx="1150620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347134" y="50800"/>
            <a:ext cx="9592733"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26548270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673" r:id="rId9"/>
    <p:sldLayoutId id="2147483664" r:id="rId10"/>
    <p:sldLayoutId id="2147483665" r:id="rId11"/>
    <p:sldLayoutId id="2147483666" r:id="rId12"/>
    <p:sldLayoutId id="2147483667"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198.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199.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0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93.tmp"/><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s>
</file>

<file path=ppt/slides/_rels/slide10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3.xml"/><Relationship Id="rId5" Type="http://schemas.microsoft.com/office/2007/relationships/hdphoto" Target="../media/hdphoto44.wdp"/><Relationship Id="rId4" Type="http://schemas.openxmlformats.org/officeDocument/2006/relationships/image" Target="../media/image211.png"/></Relationships>
</file>

<file path=ppt/slides/_rels/slide10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3.xml"/><Relationship Id="rId4" Type="http://schemas.openxmlformats.org/officeDocument/2006/relationships/image" Target="../media/image215.png"/></Relationships>
</file>

<file path=ppt/slides/_rels/slide11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218.webp"/><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hyperlink" Target="https://pytorch.org/" TargetMode="External"/><Relationship Id="rId2" Type="http://schemas.openxmlformats.org/officeDocument/2006/relationships/hyperlink" Target="http://caffe.berkeleyvision.org/"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219.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4.png"/><Relationship Id="rId1" Type="http://schemas.openxmlformats.org/officeDocument/2006/relationships/slideLayout" Target="../slideLayouts/slideLayout3.xml"/><Relationship Id="rId5" Type="http://schemas.microsoft.com/office/2007/relationships/hdphoto" Target="../media/hdphoto8.wdp"/><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6.png"/><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4.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8.png"/><Relationship Id="rId5" Type="http://schemas.microsoft.com/office/2007/relationships/hdphoto" Target="../media/hdphoto16.wdp"/><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microsoft.com/office/2007/relationships/hdphoto" Target="../media/hdphoto18.wdp"/><Relationship Id="rId7" Type="http://schemas.microsoft.com/office/2007/relationships/hdphoto" Target="../media/hdphoto20.wdp"/><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1.png"/><Relationship Id="rId5" Type="http://schemas.microsoft.com/office/2007/relationships/hdphoto" Target="../media/hdphoto19.wdp"/><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57.wmf"/><Relationship Id="rId3" Type="http://schemas.openxmlformats.org/officeDocument/2006/relationships/image" Target="../media/image52.wmf"/><Relationship Id="rId7" Type="http://schemas.openxmlformats.org/officeDocument/2006/relationships/image" Target="../media/image54.wmf"/><Relationship Id="rId12" Type="http://schemas.openxmlformats.org/officeDocument/2006/relationships/oleObject" Target="../embeddings/oleObject7.bin"/><Relationship Id="rId2" Type="http://schemas.openxmlformats.org/officeDocument/2006/relationships/oleObject" Target="../embeddings/oleObject2.bin"/><Relationship Id="rId1" Type="http://schemas.openxmlformats.org/officeDocument/2006/relationships/slideLayout" Target="../slideLayouts/slideLayout4.xml"/><Relationship Id="rId6" Type="http://schemas.openxmlformats.org/officeDocument/2006/relationships/oleObject" Target="../embeddings/oleObject4.bin"/><Relationship Id="rId11" Type="http://schemas.openxmlformats.org/officeDocument/2006/relationships/image" Target="../media/image56.wmf"/><Relationship Id="rId5" Type="http://schemas.openxmlformats.org/officeDocument/2006/relationships/image" Target="../media/image53.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55.wmf"/><Relationship Id="rId14"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4.xml"/><Relationship Id="rId4" Type="http://schemas.openxmlformats.org/officeDocument/2006/relationships/image" Target="../media/image6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tmp"/><Relationship Id="rId1" Type="http://schemas.openxmlformats.org/officeDocument/2006/relationships/slideLayout" Target="../slideLayouts/slideLayout4.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14.bin"/><Relationship Id="rId18" Type="http://schemas.openxmlformats.org/officeDocument/2006/relationships/image" Target="../media/image72.wmf"/><Relationship Id="rId3" Type="http://schemas.openxmlformats.org/officeDocument/2006/relationships/oleObject" Target="../embeddings/oleObject9.bin"/><Relationship Id="rId21" Type="http://schemas.openxmlformats.org/officeDocument/2006/relationships/oleObject" Target="../embeddings/oleObject18.bin"/><Relationship Id="rId7" Type="http://schemas.openxmlformats.org/officeDocument/2006/relationships/oleObject" Target="../embeddings/oleObject11.bin"/><Relationship Id="rId12" Type="http://schemas.openxmlformats.org/officeDocument/2006/relationships/image" Target="../media/image69.wmf"/><Relationship Id="rId17" Type="http://schemas.openxmlformats.org/officeDocument/2006/relationships/oleObject" Target="../embeddings/oleObject16.bin"/><Relationship Id="rId2" Type="http://schemas.openxmlformats.org/officeDocument/2006/relationships/image" Target="../media/image64.png"/><Relationship Id="rId16" Type="http://schemas.openxmlformats.org/officeDocument/2006/relationships/image" Target="../media/image71.wmf"/><Relationship Id="rId20" Type="http://schemas.openxmlformats.org/officeDocument/2006/relationships/image" Target="../media/image73.wmf"/><Relationship Id="rId1" Type="http://schemas.openxmlformats.org/officeDocument/2006/relationships/slideLayout" Target="../slideLayouts/slideLayout3.xml"/><Relationship Id="rId6" Type="http://schemas.openxmlformats.org/officeDocument/2006/relationships/image" Target="../media/image66.wmf"/><Relationship Id="rId11" Type="http://schemas.openxmlformats.org/officeDocument/2006/relationships/oleObject" Target="../embeddings/oleObject13.bin"/><Relationship Id="rId24" Type="http://schemas.openxmlformats.org/officeDocument/2006/relationships/image" Target="../media/image75.wmf"/><Relationship Id="rId5" Type="http://schemas.openxmlformats.org/officeDocument/2006/relationships/oleObject" Target="../embeddings/oleObject10.bin"/><Relationship Id="rId15" Type="http://schemas.openxmlformats.org/officeDocument/2006/relationships/oleObject" Target="../embeddings/oleObject15.bin"/><Relationship Id="rId23" Type="http://schemas.openxmlformats.org/officeDocument/2006/relationships/oleObject" Target="../embeddings/oleObject19.bin"/><Relationship Id="rId10" Type="http://schemas.openxmlformats.org/officeDocument/2006/relationships/oleObject" Target="../embeddings/oleObject12.bin"/><Relationship Id="rId19" Type="http://schemas.openxmlformats.org/officeDocument/2006/relationships/oleObject" Target="../embeddings/oleObject17.bin"/><Relationship Id="rId4" Type="http://schemas.openxmlformats.org/officeDocument/2006/relationships/image" Target="../media/image65.wmf"/><Relationship Id="rId9" Type="http://schemas.openxmlformats.org/officeDocument/2006/relationships/image" Target="../media/image68.emf"/><Relationship Id="rId14" Type="http://schemas.openxmlformats.org/officeDocument/2006/relationships/image" Target="../media/image70.wmf"/><Relationship Id="rId22" Type="http://schemas.openxmlformats.org/officeDocument/2006/relationships/image" Target="../media/image74.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75.wmf"/><Relationship Id="rId18" Type="http://schemas.openxmlformats.org/officeDocument/2006/relationships/oleObject" Target="../embeddings/oleObject27.bin"/><Relationship Id="rId26" Type="http://schemas.openxmlformats.org/officeDocument/2006/relationships/oleObject" Target="../embeddings/oleObject31.bin"/><Relationship Id="rId3" Type="http://schemas.microsoft.com/office/2007/relationships/hdphoto" Target="../media/hdphoto21.wdp"/><Relationship Id="rId21" Type="http://schemas.openxmlformats.org/officeDocument/2006/relationships/image" Target="../media/image81.wmf"/><Relationship Id="rId7" Type="http://schemas.openxmlformats.org/officeDocument/2006/relationships/image" Target="../media/image70.wmf"/><Relationship Id="rId12" Type="http://schemas.openxmlformats.org/officeDocument/2006/relationships/oleObject" Target="../embeddings/oleObject24.bin"/><Relationship Id="rId17" Type="http://schemas.openxmlformats.org/officeDocument/2006/relationships/image" Target="../media/image79.wmf"/><Relationship Id="rId25" Type="http://schemas.openxmlformats.org/officeDocument/2006/relationships/image" Target="../media/image83.wmf"/><Relationship Id="rId2" Type="http://schemas.openxmlformats.org/officeDocument/2006/relationships/image" Target="../media/image76.png"/><Relationship Id="rId16" Type="http://schemas.openxmlformats.org/officeDocument/2006/relationships/oleObject" Target="../embeddings/oleObject26.bin"/><Relationship Id="rId20" Type="http://schemas.openxmlformats.org/officeDocument/2006/relationships/oleObject" Target="../embeddings/oleObject28.bin"/><Relationship Id="rId29" Type="http://schemas.openxmlformats.org/officeDocument/2006/relationships/image" Target="../media/image85.wmf"/><Relationship Id="rId1" Type="http://schemas.openxmlformats.org/officeDocument/2006/relationships/slideLayout" Target="../slideLayouts/slideLayout3.xml"/><Relationship Id="rId6" Type="http://schemas.openxmlformats.org/officeDocument/2006/relationships/oleObject" Target="../embeddings/oleObject21.bin"/><Relationship Id="rId11" Type="http://schemas.openxmlformats.org/officeDocument/2006/relationships/image" Target="../media/image74.wmf"/><Relationship Id="rId24" Type="http://schemas.openxmlformats.org/officeDocument/2006/relationships/oleObject" Target="../embeddings/oleObject30.bin"/><Relationship Id="rId5" Type="http://schemas.openxmlformats.org/officeDocument/2006/relationships/image" Target="../media/image77.wmf"/><Relationship Id="rId15" Type="http://schemas.openxmlformats.org/officeDocument/2006/relationships/image" Target="../media/image78.wmf"/><Relationship Id="rId23" Type="http://schemas.openxmlformats.org/officeDocument/2006/relationships/image" Target="../media/image82.wmf"/><Relationship Id="rId28" Type="http://schemas.openxmlformats.org/officeDocument/2006/relationships/oleObject" Target="../embeddings/oleObject32.bin"/><Relationship Id="rId10" Type="http://schemas.openxmlformats.org/officeDocument/2006/relationships/oleObject" Target="../embeddings/oleObject23.bin"/><Relationship Id="rId19" Type="http://schemas.openxmlformats.org/officeDocument/2006/relationships/image" Target="../media/image80.wmf"/><Relationship Id="rId4" Type="http://schemas.openxmlformats.org/officeDocument/2006/relationships/oleObject" Target="../embeddings/oleObject20.bin"/><Relationship Id="rId9" Type="http://schemas.openxmlformats.org/officeDocument/2006/relationships/image" Target="../media/image72.wmf"/><Relationship Id="rId14" Type="http://schemas.openxmlformats.org/officeDocument/2006/relationships/oleObject" Target="../embeddings/oleObject25.bin"/><Relationship Id="rId22" Type="http://schemas.openxmlformats.org/officeDocument/2006/relationships/oleObject" Target="../embeddings/oleObject29.bin"/><Relationship Id="rId27" Type="http://schemas.openxmlformats.org/officeDocument/2006/relationships/image" Target="../media/image84.wmf"/></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101.wmf"/><Relationship Id="rId3" Type="http://schemas.openxmlformats.org/officeDocument/2006/relationships/image" Target="../media/image96.wmf"/><Relationship Id="rId7" Type="http://schemas.openxmlformats.org/officeDocument/2006/relationships/image" Target="../media/image98.wmf"/><Relationship Id="rId12" Type="http://schemas.openxmlformats.org/officeDocument/2006/relationships/oleObject" Target="../embeddings/oleObject38.bin"/><Relationship Id="rId2" Type="http://schemas.openxmlformats.org/officeDocument/2006/relationships/oleObject" Target="../embeddings/oleObject33.bin"/><Relationship Id="rId1" Type="http://schemas.openxmlformats.org/officeDocument/2006/relationships/slideLayout" Target="../slideLayouts/slideLayout3.xml"/><Relationship Id="rId6" Type="http://schemas.openxmlformats.org/officeDocument/2006/relationships/oleObject" Target="../embeddings/oleObject35.bin"/><Relationship Id="rId11" Type="http://schemas.openxmlformats.org/officeDocument/2006/relationships/image" Target="../media/image100.wmf"/><Relationship Id="rId5" Type="http://schemas.openxmlformats.org/officeDocument/2006/relationships/image" Target="../media/image97.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99.wmf"/><Relationship Id="rId14"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103.wmf"/><Relationship Id="rId5" Type="http://schemas.openxmlformats.org/officeDocument/2006/relationships/oleObject" Target="../embeddings/oleObject40.bin"/><Relationship Id="rId10" Type="http://schemas.openxmlformats.org/officeDocument/2006/relationships/image" Target="../media/image57.wmf"/><Relationship Id="rId4" Type="http://schemas.openxmlformats.org/officeDocument/2006/relationships/image" Target="../media/image102.wmf"/><Relationship Id="rId9" Type="http://schemas.openxmlformats.org/officeDocument/2006/relationships/oleObject" Target="../embeddings/oleObject42.bin"/></Relationships>
</file>

<file path=ppt/slides/_rels/slide4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oleObject" Target="../embeddings/oleObject35.bin"/><Relationship Id="rId7" Type="http://schemas.openxmlformats.org/officeDocument/2006/relationships/image" Target="../media/image105.png"/><Relationship Id="rId2" Type="http://schemas.openxmlformats.org/officeDocument/2006/relationships/image" Target="../media/image64.png"/><Relationship Id="rId1" Type="http://schemas.openxmlformats.org/officeDocument/2006/relationships/slideLayout" Target="../slideLayouts/slideLayout9.xml"/><Relationship Id="rId6" Type="http://schemas.openxmlformats.org/officeDocument/2006/relationships/image" Target="../media/image99.wmf"/><Relationship Id="rId5" Type="http://schemas.openxmlformats.org/officeDocument/2006/relationships/oleObject" Target="../embeddings/oleObject36.bin"/><Relationship Id="rId4" Type="http://schemas.openxmlformats.org/officeDocument/2006/relationships/image" Target="../media/image98.wmf"/></Relationships>
</file>

<file path=ppt/slides/_rels/slide4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oleObject" Target="../embeddings/oleObject35.bin"/><Relationship Id="rId7" Type="http://schemas.openxmlformats.org/officeDocument/2006/relationships/image" Target="../media/image105.png"/><Relationship Id="rId2" Type="http://schemas.openxmlformats.org/officeDocument/2006/relationships/image" Target="../media/image64.png"/><Relationship Id="rId1" Type="http://schemas.openxmlformats.org/officeDocument/2006/relationships/slideLayout" Target="../slideLayouts/slideLayout9.xml"/><Relationship Id="rId6" Type="http://schemas.openxmlformats.org/officeDocument/2006/relationships/image" Target="../media/image99.wmf"/><Relationship Id="rId5" Type="http://schemas.openxmlformats.org/officeDocument/2006/relationships/oleObject" Target="../embeddings/oleObject36.bin"/><Relationship Id="rId10" Type="http://schemas.openxmlformats.org/officeDocument/2006/relationships/image" Target="../media/image106.png"/><Relationship Id="rId4" Type="http://schemas.openxmlformats.org/officeDocument/2006/relationships/image" Target="../media/image98.wmf"/><Relationship Id="rId9" Type="http://schemas.microsoft.com/office/2007/relationships/hdphoto" Target="../media/hdphoto22.wdp"/></Relationships>
</file>

<file path=ppt/slides/_rels/slide48.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image" Target="../media/image109.png"/><Relationship Id="rId18" Type="http://schemas.openxmlformats.org/officeDocument/2006/relationships/image" Target="../media/image113.png"/><Relationship Id="rId3" Type="http://schemas.openxmlformats.org/officeDocument/2006/relationships/oleObject" Target="../embeddings/oleObject35.bin"/><Relationship Id="rId21" Type="http://schemas.openxmlformats.org/officeDocument/2006/relationships/image" Target="../media/image116.png"/><Relationship Id="rId7" Type="http://schemas.openxmlformats.org/officeDocument/2006/relationships/oleObject" Target="../embeddings/oleObject43.bin"/><Relationship Id="rId12" Type="http://schemas.openxmlformats.org/officeDocument/2006/relationships/image" Target="../media/image108.png"/><Relationship Id="rId17" Type="http://schemas.openxmlformats.org/officeDocument/2006/relationships/image" Target="../media/image112.png"/><Relationship Id="rId2" Type="http://schemas.openxmlformats.org/officeDocument/2006/relationships/image" Target="../media/image64.png"/><Relationship Id="rId16" Type="http://schemas.openxmlformats.org/officeDocument/2006/relationships/image" Target="../media/image106.png"/><Relationship Id="rId20" Type="http://schemas.openxmlformats.org/officeDocument/2006/relationships/image" Target="../media/image115.png"/><Relationship Id="rId1" Type="http://schemas.openxmlformats.org/officeDocument/2006/relationships/slideLayout" Target="../slideLayouts/slideLayout9.xml"/><Relationship Id="rId6" Type="http://schemas.openxmlformats.org/officeDocument/2006/relationships/image" Target="../media/image99.wmf"/><Relationship Id="rId11" Type="http://schemas.openxmlformats.org/officeDocument/2006/relationships/image" Target="../media/image105.png"/><Relationship Id="rId5" Type="http://schemas.openxmlformats.org/officeDocument/2006/relationships/oleObject" Target="../embeddings/oleObject36.bin"/><Relationship Id="rId15" Type="http://schemas.openxmlformats.org/officeDocument/2006/relationships/image" Target="../media/image111.png"/><Relationship Id="rId10" Type="http://schemas.openxmlformats.org/officeDocument/2006/relationships/image" Target="../media/image101.wmf"/><Relationship Id="rId19" Type="http://schemas.openxmlformats.org/officeDocument/2006/relationships/image" Target="../media/image114.png"/><Relationship Id="rId4" Type="http://schemas.openxmlformats.org/officeDocument/2006/relationships/image" Target="../media/image98.wmf"/><Relationship Id="rId9" Type="http://schemas.openxmlformats.org/officeDocument/2006/relationships/oleObject" Target="../embeddings/oleObject38.bin"/><Relationship Id="rId14" Type="http://schemas.openxmlformats.org/officeDocument/2006/relationships/image" Target="../media/image110.png"/></Relationships>
</file>

<file path=ppt/slides/_rels/slide4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20.png"/><Relationship Id="rId18" Type="http://schemas.openxmlformats.org/officeDocument/2006/relationships/image" Target="../media/image124.png"/><Relationship Id="rId3" Type="http://schemas.openxmlformats.org/officeDocument/2006/relationships/oleObject" Target="../embeddings/oleObject35.bin"/><Relationship Id="rId21" Type="http://schemas.openxmlformats.org/officeDocument/2006/relationships/image" Target="../media/image127.png"/><Relationship Id="rId7" Type="http://schemas.openxmlformats.org/officeDocument/2006/relationships/image" Target="../media/image105.png"/><Relationship Id="rId12" Type="http://schemas.openxmlformats.org/officeDocument/2006/relationships/image" Target="../media/image119.png"/><Relationship Id="rId17" Type="http://schemas.openxmlformats.org/officeDocument/2006/relationships/image" Target="../media/image123.png"/><Relationship Id="rId2" Type="http://schemas.openxmlformats.org/officeDocument/2006/relationships/image" Target="../media/image64.png"/><Relationship Id="rId16" Type="http://schemas.microsoft.com/office/2007/relationships/hdphoto" Target="../media/hdphoto23.wdp"/><Relationship Id="rId20" Type="http://schemas.openxmlformats.org/officeDocument/2006/relationships/image" Target="../media/image126.png"/><Relationship Id="rId1" Type="http://schemas.openxmlformats.org/officeDocument/2006/relationships/slideLayout" Target="../slideLayouts/slideLayout9.xml"/><Relationship Id="rId6" Type="http://schemas.openxmlformats.org/officeDocument/2006/relationships/image" Target="../media/image99.wmf"/><Relationship Id="rId11" Type="http://schemas.openxmlformats.org/officeDocument/2006/relationships/image" Target="../media/image118.png"/><Relationship Id="rId24" Type="http://schemas.openxmlformats.org/officeDocument/2006/relationships/image" Target="../media/image130.png"/><Relationship Id="rId5" Type="http://schemas.openxmlformats.org/officeDocument/2006/relationships/oleObject" Target="../embeddings/oleObject36.bin"/><Relationship Id="rId15" Type="http://schemas.openxmlformats.org/officeDocument/2006/relationships/image" Target="../media/image122.png"/><Relationship Id="rId23" Type="http://schemas.openxmlformats.org/officeDocument/2006/relationships/image" Target="../media/image129.png"/><Relationship Id="rId10" Type="http://schemas.openxmlformats.org/officeDocument/2006/relationships/image" Target="../media/image117.png"/><Relationship Id="rId19" Type="http://schemas.openxmlformats.org/officeDocument/2006/relationships/image" Target="../media/image125.png"/><Relationship Id="rId4" Type="http://schemas.openxmlformats.org/officeDocument/2006/relationships/image" Target="../media/image98.wmf"/><Relationship Id="rId9" Type="http://schemas.openxmlformats.org/officeDocument/2006/relationships/image" Target="../media/image112.png"/><Relationship Id="rId14" Type="http://schemas.openxmlformats.org/officeDocument/2006/relationships/image" Target="../media/image121.png"/><Relationship Id="rId22" Type="http://schemas.openxmlformats.org/officeDocument/2006/relationships/image" Target="../media/image1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21.png"/><Relationship Id="rId18" Type="http://schemas.openxmlformats.org/officeDocument/2006/relationships/image" Target="../media/image125.png"/><Relationship Id="rId26" Type="http://schemas.openxmlformats.org/officeDocument/2006/relationships/image" Target="../media/image131.png"/><Relationship Id="rId3" Type="http://schemas.openxmlformats.org/officeDocument/2006/relationships/oleObject" Target="../embeddings/oleObject35.bin"/><Relationship Id="rId21" Type="http://schemas.openxmlformats.org/officeDocument/2006/relationships/image" Target="../media/image128.png"/><Relationship Id="rId7" Type="http://schemas.openxmlformats.org/officeDocument/2006/relationships/image" Target="../media/image105.png"/><Relationship Id="rId12" Type="http://schemas.openxmlformats.org/officeDocument/2006/relationships/image" Target="../media/image120.png"/><Relationship Id="rId17" Type="http://schemas.openxmlformats.org/officeDocument/2006/relationships/image" Target="../media/image124.png"/><Relationship Id="rId25" Type="http://schemas.openxmlformats.org/officeDocument/2006/relationships/image" Target="../media/image103.wmf"/><Relationship Id="rId2" Type="http://schemas.openxmlformats.org/officeDocument/2006/relationships/image" Target="../media/image64.png"/><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9.xml"/><Relationship Id="rId6" Type="http://schemas.openxmlformats.org/officeDocument/2006/relationships/image" Target="../media/image99.wmf"/><Relationship Id="rId11" Type="http://schemas.openxmlformats.org/officeDocument/2006/relationships/image" Target="../media/image119.png"/><Relationship Id="rId24" Type="http://schemas.openxmlformats.org/officeDocument/2006/relationships/oleObject" Target="../embeddings/oleObject44.bin"/><Relationship Id="rId5" Type="http://schemas.openxmlformats.org/officeDocument/2006/relationships/oleObject" Target="../embeddings/oleObject36.bin"/><Relationship Id="rId15" Type="http://schemas.microsoft.com/office/2007/relationships/hdphoto" Target="../media/hdphoto23.wdp"/><Relationship Id="rId23" Type="http://schemas.openxmlformats.org/officeDocument/2006/relationships/image" Target="../media/image130.png"/><Relationship Id="rId10" Type="http://schemas.openxmlformats.org/officeDocument/2006/relationships/image" Target="../media/image118.png"/><Relationship Id="rId19" Type="http://schemas.openxmlformats.org/officeDocument/2006/relationships/image" Target="../media/image126.png"/><Relationship Id="rId4" Type="http://schemas.openxmlformats.org/officeDocument/2006/relationships/image" Target="../media/image98.wmf"/><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29.png"/></Relationships>
</file>

<file path=ppt/slides/_rels/slide51.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45.bin"/><Relationship Id="rId7" Type="http://schemas.openxmlformats.org/officeDocument/2006/relationships/oleObject" Target="../embeddings/oleObject41.bin"/><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103.wmf"/><Relationship Id="rId11" Type="http://schemas.openxmlformats.org/officeDocument/2006/relationships/image" Target="../media/image112.png"/><Relationship Id="rId5" Type="http://schemas.openxmlformats.org/officeDocument/2006/relationships/oleObject" Target="../embeddings/oleObject46.bin"/><Relationship Id="rId10" Type="http://schemas.microsoft.com/office/2007/relationships/hdphoto" Target="../media/hdphoto23.wdp"/><Relationship Id="rId4" Type="http://schemas.openxmlformats.org/officeDocument/2006/relationships/image" Target="../media/image102.wmf"/><Relationship Id="rId9" Type="http://schemas.openxmlformats.org/officeDocument/2006/relationships/image" Target="../media/image122.png"/></Relationships>
</file>

<file path=ppt/slides/_rels/slide52.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134.png"/><Relationship Id="rId5" Type="http://schemas.microsoft.com/office/2007/relationships/hdphoto" Target="../media/hdphoto25.wdp"/><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139.png"/><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5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34.png"/><Relationship Id="rId5" Type="http://schemas.microsoft.com/office/2007/relationships/hdphoto" Target="../media/hdphoto28.wdp"/><Relationship Id="rId4" Type="http://schemas.openxmlformats.org/officeDocument/2006/relationships/image" Target="../media/image141.png"/></Relationships>
</file>

<file path=ppt/slides/_rels/slide58.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34.png"/><Relationship Id="rId5" Type="http://schemas.microsoft.com/office/2007/relationships/hdphoto" Target="../media/hdphoto29.wdp"/><Relationship Id="rId4" Type="http://schemas.openxmlformats.org/officeDocument/2006/relationships/image" Target="../media/image142.png"/></Relationships>
</file>

<file path=ppt/slides/_rels/slide59.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image" Target="../media/image144.png"/><Relationship Id="rId5" Type="http://schemas.microsoft.com/office/2007/relationships/hdphoto" Target="../media/hdphoto22.wdp"/><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44.png"/><Relationship Id="rId5" Type="http://schemas.microsoft.com/office/2007/relationships/hdphoto" Target="../media/hdphoto22.wdp"/><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8" Type="http://schemas.microsoft.com/office/2007/relationships/hdphoto" Target="../media/hdphoto33.wdp"/><Relationship Id="rId3" Type="http://schemas.microsoft.com/office/2007/relationships/hdphoto" Target="../media/hdphoto32.wdp"/><Relationship Id="rId7"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 Id="rId6" Type="http://schemas.openxmlformats.org/officeDocument/2006/relationships/image" Target="../media/image144.png"/><Relationship Id="rId5" Type="http://schemas.microsoft.com/office/2007/relationships/hdphoto" Target="../media/hdphoto22.wdp"/><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3" Type="http://schemas.microsoft.com/office/2007/relationships/hdphoto" Target="../media/hdphoto34.wdp"/><Relationship Id="rId7" Type="http://schemas.microsoft.com/office/2007/relationships/hdphoto" Target="../media/hdphoto36.wdp"/><Relationship Id="rId2" Type="http://schemas.openxmlformats.org/officeDocument/2006/relationships/image" Target="../media/image148.png"/><Relationship Id="rId1" Type="http://schemas.openxmlformats.org/officeDocument/2006/relationships/slideLayout" Target="../slideLayouts/slideLayout3.xml"/><Relationship Id="rId6" Type="http://schemas.openxmlformats.org/officeDocument/2006/relationships/image" Target="../media/image150.png"/><Relationship Id="rId5" Type="http://schemas.microsoft.com/office/2007/relationships/hdphoto" Target="../media/hdphoto35.wdp"/><Relationship Id="rId4" Type="http://schemas.openxmlformats.org/officeDocument/2006/relationships/image" Target="../media/image149.png"/></Relationships>
</file>

<file path=ppt/slides/_rels/slide63.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151.png"/><Relationship Id="rId1" Type="http://schemas.openxmlformats.org/officeDocument/2006/relationships/slideLayout" Target="../slideLayouts/slideLayout3.xml"/><Relationship Id="rId6" Type="http://schemas.openxmlformats.org/officeDocument/2006/relationships/image" Target="../media/image152.png"/><Relationship Id="rId5" Type="http://schemas.microsoft.com/office/2007/relationships/hdphoto" Target="../media/hdphoto23.wdp"/><Relationship Id="rId4" Type="http://schemas.openxmlformats.org/officeDocument/2006/relationships/image" Target="../media/image122.png"/></Relationships>
</file>

<file path=ppt/slides/_rels/slide64.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153.png"/><Relationship Id="rId1" Type="http://schemas.openxmlformats.org/officeDocument/2006/relationships/slideLayout" Target="../slideLayouts/slideLayout3.xml"/><Relationship Id="rId5" Type="http://schemas.microsoft.com/office/2007/relationships/hdphoto" Target="../media/hdphoto23.wdp"/><Relationship Id="rId4" Type="http://schemas.openxmlformats.org/officeDocument/2006/relationships/image" Target="../media/image1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oleObject" Target="../embeddings/oleObject47.bin"/><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6.png"/></Relationships>
</file>

<file path=ppt/slides/_rels/slide6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hyperlink" Target="https://so.csdn.net/so/search?q=%E7%9F%A9%E9%98%B5&amp;spm=1001.2101.3001.7020"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4" Type="http://schemas.microsoft.com/office/2007/relationships/hdphoto" Target="../media/hdphoto40.wdp"/></Relationships>
</file>

<file path=ppt/slides/_rels/slide74.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161.png"/><Relationship Id="rId1" Type="http://schemas.openxmlformats.org/officeDocument/2006/relationships/slideLayout" Target="../slideLayouts/slideLayout3.xml"/><Relationship Id="rId4" Type="http://schemas.openxmlformats.org/officeDocument/2006/relationships/image" Target="../media/image162.png"/></Relationships>
</file>

<file path=ppt/slides/_rels/slide75.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161.png"/><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7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4.png"/><Relationship Id="rId1" Type="http://schemas.openxmlformats.org/officeDocument/2006/relationships/slideLayout" Target="../slideLayouts/slideLayout3.xml"/><Relationship Id="rId4" Type="http://schemas.microsoft.com/office/2007/relationships/hdphoto" Target="../media/hdphoto40.wdp"/></Relationships>
</file>

<file path=ppt/slides/_rels/slide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5.png"/><Relationship Id="rId1" Type="http://schemas.openxmlformats.org/officeDocument/2006/relationships/slideLayout" Target="../slideLayouts/slideLayout3.xml"/><Relationship Id="rId4" Type="http://schemas.microsoft.com/office/2007/relationships/hdphoto" Target="../media/hdphoto40.wdp"/></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 Id="rId5" Type="http://schemas.microsoft.com/office/2007/relationships/hdphoto" Target="../media/hdphoto40.wdp"/><Relationship Id="rId4" Type="http://schemas.openxmlformats.org/officeDocument/2006/relationships/image" Target="../media/image1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175.wmf"/><Relationship Id="rId18" Type="http://schemas.openxmlformats.org/officeDocument/2006/relationships/oleObject" Target="../embeddings/oleObject57.bin"/><Relationship Id="rId3" Type="http://schemas.openxmlformats.org/officeDocument/2006/relationships/image" Target="../media/image170.wmf"/><Relationship Id="rId7" Type="http://schemas.openxmlformats.org/officeDocument/2006/relationships/image" Target="../media/image172.wmf"/><Relationship Id="rId12" Type="http://schemas.openxmlformats.org/officeDocument/2006/relationships/oleObject" Target="../embeddings/oleObject53.bin"/><Relationship Id="rId17" Type="http://schemas.openxmlformats.org/officeDocument/2006/relationships/oleObject" Target="../embeddings/oleObject56.bin"/><Relationship Id="rId2" Type="http://schemas.openxmlformats.org/officeDocument/2006/relationships/oleObject" Target="../embeddings/oleObject48.bin"/><Relationship Id="rId16" Type="http://schemas.openxmlformats.org/officeDocument/2006/relationships/oleObject" Target="../embeddings/oleObject55.bin"/><Relationship Id="rId20" Type="http://schemas.openxmlformats.org/officeDocument/2006/relationships/image" Target="../media/image178.png"/><Relationship Id="rId1" Type="http://schemas.openxmlformats.org/officeDocument/2006/relationships/slideLayout" Target="../slideLayouts/slideLayout3.xml"/><Relationship Id="rId6" Type="http://schemas.openxmlformats.org/officeDocument/2006/relationships/oleObject" Target="../embeddings/oleObject50.bin"/><Relationship Id="rId11" Type="http://schemas.openxmlformats.org/officeDocument/2006/relationships/image" Target="../media/image174.wmf"/><Relationship Id="rId5" Type="http://schemas.openxmlformats.org/officeDocument/2006/relationships/image" Target="../media/image171.wmf"/><Relationship Id="rId15" Type="http://schemas.openxmlformats.org/officeDocument/2006/relationships/image" Target="../media/image176.wmf"/><Relationship Id="rId10" Type="http://schemas.openxmlformats.org/officeDocument/2006/relationships/oleObject" Target="../embeddings/oleObject52.bin"/><Relationship Id="rId19" Type="http://schemas.openxmlformats.org/officeDocument/2006/relationships/image" Target="../media/image177.wmf"/><Relationship Id="rId4" Type="http://schemas.openxmlformats.org/officeDocument/2006/relationships/oleObject" Target="../embeddings/oleObject49.bin"/><Relationship Id="rId9" Type="http://schemas.openxmlformats.org/officeDocument/2006/relationships/image" Target="../media/image173.wmf"/><Relationship Id="rId14" Type="http://schemas.openxmlformats.org/officeDocument/2006/relationships/oleObject" Target="../embeddings/oleObject54.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182.wmf"/><Relationship Id="rId18" Type="http://schemas.openxmlformats.org/officeDocument/2006/relationships/oleObject" Target="../embeddings/oleObject66.bin"/><Relationship Id="rId3" Type="http://schemas.openxmlformats.org/officeDocument/2006/relationships/image" Target="../media/image66.wmf"/><Relationship Id="rId7" Type="http://schemas.openxmlformats.org/officeDocument/2006/relationships/image" Target="../media/image180.wmf"/><Relationship Id="rId12" Type="http://schemas.openxmlformats.org/officeDocument/2006/relationships/oleObject" Target="../embeddings/oleObject63.bin"/><Relationship Id="rId17" Type="http://schemas.openxmlformats.org/officeDocument/2006/relationships/image" Target="../media/image184.wmf"/><Relationship Id="rId2" Type="http://schemas.openxmlformats.org/officeDocument/2006/relationships/oleObject" Target="../embeddings/oleObject58.bin"/><Relationship Id="rId16" Type="http://schemas.openxmlformats.org/officeDocument/2006/relationships/oleObject" Target="../embeddings/oleObject65.bin"/><Relationship Id="rId1" Type="http://schemas.openxmlformats.org/officeDocument/2006/relationships/slideLayout" Target="../slideLayouts/slideLayout4.xml"/><Relationship Id="rId6" Type="http://schemas.openxmlformats.org/officeDocument/2006/relationships/oleObject" Target="../embeddings/oleObject60.bin"/><Relationship Id="rId11" Type="http://schemas.openxmlformats.org/officeDocument/2006/relationships/image" Target="../media/image181.wmf"/><Relationship Id="rId5" Type="http://schemas.openxmlformats.org/officeDocument/2006/relationships/image" Target="../media/image179.wmf"/><Relationship Id="rId15" Type="http://schemas.openxmlformats.org/officeDocument/2006/relationships/image" Target="../media/image183.wmf"/><Relationship Id="rId10" Type="http://schemas.openxmlformats.org/officeDocument/2006/relationships/oleObject" Target="../embeddings/oleObject62.bin"/><Relationship Id="rId19" Type="http://schemas.openxmlformats.org/officeDocument/2006/relationships/image" Target="../media/image185.wmf"/><Relationship Id="rId4" Type="http://schemas.openxmlformats.org/officeDocument/2006/relationships/oleObject" Target="../embeddings/oleObject59.bin"/><Relationship Id="rId9" Type="http://schemas.openxmlformats.org/officeDocument/2006/relationships/image" Target="../media/image69.wmf"/><Relationship Id="rId14" Type="http://schemas.openxmlformats.org/officeDocument/2006/relationships/oleObject" Target="../embeddings/oleObject64.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67.bin"/><Relationship Id="rId7"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6" Type="http://schemas.openxmlformats.org/officeDocument/2006/relationships/image" Target="../media/image185.wmf"/><Relationship Id="rId5" Type="http://schemas.openxmlformats.org/officeDocument/2006/relationships/oleObject" Target="../embeddings/oleObject68.bin"/><Relationship Id="rId4" Type="http://schemas.openxmlformats.org/officeDocument/2006/relationships/image" Target="../media/image180.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image" Target="../media/image188.png"/><Relationship Id="rId1" Type="http://schemas.openxmlformats.org/officeDocument/2006/relationships/slideLayout" Target="../slideLayouts/slideLayout4.xml"/><Relationship Id="rId6" Type="http://schemas.openxmlformats.org/officeDocument/2006/relationships/image" Target="../media/image185.wmf"/><Relationship Id="rId5" Type="http://schemas.openxmlformats.org/officeDocument/2006/relationships/oleObject" Target="../embeddings/oleObject70.bin"/><Relationship Id="rId4" Type="http://schemas.openxmlformats.org/officeDocument/2006/relationships/image" Target="../media/image180.wmf"/></Relationships>
</file>

<file path=ppt/slides/_rels/slide8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oleObject" Target="../embeddings/oleObject71.bin"/><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93.tmp"/><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93.tmp"/><Relationship Id="rId2" Type="http://schemas.openxmlformats.org/officeDocument/2006/relationships/image" Target="../media/image195.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87424"/>
            <a:ext cx="9144000" cy="7245424"/>
          </a:xfrm>
          <a:prstGeom prst="rect">
            <a:avLst/>
          </a:prstGeom>
        </p:spPr>
      </p:pic>
      <p:sp>
        <p:nvSpPr>
          <p:cNvPr id="4" name="Rectangle 19"/>
          <p:cNvSpPr>
            <a:spLocks noGrp="1" noChangeArrowheads="1"/>
          </p:cNvSpPr>
          <p:nvPr>
            <p:ph type="title"/>
          </p:nvPr>
        </p:nvSpPr>
        <p:spPr>
          <a:xfrm>
            <a:off x="2208213" y="836614"/>
            <a:ext cx="7772400" cy="1800225"/>
          </a:xfrm>
        </p:spPr>
        <p:txBody>
          <a:bodyPr/>
          <a:lstStyle/>
          <a:p>
            <a:pPr algn="ctr" eaLnBrk="1" hangingPunct="1"/>
            <a:r>
              <a:rPr lang="zh-CN" altLang="en-US" sz="3600" dirty="0">
                <a:solidFill>
                  <a:srgbClr val="00B050"/>
                </a:solidFill>
              </a:rPr>
              <a:t>机器学习</a:t>
            </a:r>
            <a:br>
              <a:rPr lang="zh-CN" altLang="en-US" sz="3600" dirty="0">
                <a:solidFill>
                  <a:srgbClr val="00B050"/>
                </a:solidFill>
              </a:rPr>
            </a:br>
            <a:br>
              <a:rPr lang="zh-CN" altLang="en-US" sz="3600" dirty="0">
                <a:solidFill>
                  <a:srgbClr val="00B050"/>
                </a:solidFill>
              </a:rPr>
            </a:br>
            <a:r>
              <a:rPr lang="en-US" altLang="zh-CN" sz="3600" dirty="0">
                <a:solidFill>
                  <a:srgbClr val="00B050"/>
                </a:solidFill>
              </a:rPr>
              <a:t>Machine Learning</a:t>
            </a:r>
          </a:p>
        </p:txBody>
      </p:sp>
      <p:sp>
        <p:nvSpPr>
          <p:cNvPr id="5" name="Rectangle 22"/>
          <p:cNvSpPr>
            <a:spLocks noChangeArrowheads="1"/>
          </p:cNvSpPr>
          <p:nvPr/>
        </p:nvSpPr>
        <p:spPr bwMode="auto">
          <a:xfrm>
            <a:off x="2209800" y="3211514"/>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b="1" dirty="0">
                <a:latin typeface="Verdana" pitchFamily="34" charset="0"/>
                <a:ea typeface="幼圆" pitchFamily="49" charset="-122"/>
                <a:cs typeface="Verdana" pitchFamily="34" charset="0"/>
              </a:rPr>
              <a:t>第</a:t>
            </a:r>
            <a:r>
              <a:rPr kumimoji="1" lang="zh-CN" altLang="en-US" sz="4400" dirty="0">
                <a:cs typeface="Verdana" pitchFamily="34" charset="0"/>
              </a:rPr>
              <a:t>五</a:t>
            </a:r>
            <a:r>
              <a:rPr kumimoji="1" lang="zh-CN" altLang="en-US" sz="4400" b="1" dirty="0">
                <a:latin typeface="Verdana" pitchFamily="34" charset="0"/>
                <a:ea typeface="幼圆" pitchFamily="49" charset="-122"/>
                <a:cs typeface="Verdana" pitchFamily="34" charset="0"/>
              </a:rPr>
              <a:t>章：</a:t>
            </a:r>
            <a:r>
              <a:rPr kumimoji="1" lang="zh-CN" altLang="en-US" sz="4400" dirty="0">
                <a:cs typeface="Verdana" pitchFamily="34" charset="0"/>
              </a:rPr>
              <a:t>神经网络</a:t>
            </a:r>
            <a:endParaRPr kumimoji="1" lang="zh-CN" altLang="en-US" sz="4400" dirty="0">
              <a:latin typeface="幼圆" panose="02010509060101010101" pitchFamily="49" charset="-122"/>
              <a:ea typeface="幼圆" panose="02010509060101010101" pitchFamily="49" charset="-122"/>
            </a:endParaRPr>
          </a:p>
          <a:p>
            <a:pPr marL="342900" indent="-342900" algn="ctr">
              <a:lnSpc>
                <a:spcPct val="90000"/>
              </a:lnSpc>
              <a:spcBef>
                <a:spcPct val="20000"/>
              </a:spcBef>
            </a:pPr>
            <a:endParaRPr kumimoji="1" lang="zh-CN" altLang="en-US" sz="4400" dirty="0">
              <a:latin typeface="幼圆" panose="02010509060101010101" pitchFamily="49" charset="-122"/>
              <a:ea typeface="幼圆" panose="02010509060101010101" pitchFamily="49" charset="-122"/>
            </a:endParaRPr>
          </a:p>
        </p:txBody>
      </p:sp>
      <p:sp>
        <p:nvSpPr>
          <p:cNvPr id="6" name="Text Box 24"/>
          <p:cNvSpPr txBox="1">
            <a:spLocks noChangeArrowheads="1"/>
          </p:cNvSpPr>
          <p:nvPr/>
        </p:nvSpPr>
        <p:spPr bwMode="auto">
          <a:xfrm>
            <a:off x="3935761" y="4725145"/>
            <a:ext cx="5156103" cy="954107"/>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GB" sz="2800" dirty="0">
                <a:latin typeface="楷体_GB2312" pitchFamily="49" charset="-122"/>
                <a:ea typeface="楷体_GB2312" pitchFamily="49" charset="-122"/>
              </a:rPr>
              <a:t>重庆大学计算机学院</a:t>
            </a:r>
            <a:r>
              <a:rPr kumimoji="1" lang="en-GB" altLang="zh-CN" sz="2800" dirty="0">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何静媛</a:t>
            </a:r>
            <a:r>
              <a:rPr kumimoji="1" lang="en-GB" altLang="zh-CN" sz="2800">
                <a:latin typeface="Times New Roman" pitchFamily="18" charset="0"/>
              </a:rPr>
              <a:t>Email：</a:t>
            </a:r>
            <a:r>
              <a:rPr kumimoji="1" lang="en-US" altLang="zh-CN" sz="2800">
                <a:latin typeface="Times New Roman" pitchFamily="18" charset="0"/>
              </a:rPr>
              <a:t>ibm</a:t>
            </a:r>
            <a:r>
              <a:rPr kumimoji="1" lang="en-US" altLang="zh-CN" sz="2800" dirty="0" err="1">
                <a:latin typeface="Times New Roman" pitchFamily="18" charset="0"/>
              </a:rPr>
              <a:t>_hjy</a:t>
            </a:r>
            <a:r>
              <a:rPr kumimoji="1" lang="en-GB" altLang="zh-CN" sz="2800" dirty="0">
                <a:latin typeface="Times New Roman" pitchFamily="18" charset="0"/>
              </a:rPr>
              <a:t>@cqu.edu.cn</a:t>
            </a:r>
            <a:r>
              <a:rPr kumimoji="1" lang="en-US" altLang="zh-CN" sz="2800" dirty="0">
                <a:latin typeface="Times New Roman" pitchFamily="18" charset="0"/>
              </a:rPr>
              <a:t> </a:t>
            </a:r>
          </a:p>
        </p:txBody>
      </p:sp>
    </p:spTree>
    <p:extLst>
      <p:ext uri="{BB962C8B-B14F-4D97-AF65-F5344CB8AC3E}">
        <p14:creationId xmlns:p14="http://schemas.microsoft.com/office/powerpoint/2010/main" val="35290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5464" y="144420"/>
            <a:ext cx="7886700" cy="570310"/>
          </a:xfrm>
        </p:spPr>
        <p:txBody>
          <a:bodyPr vert="horz" lIns="91440" tIns="45720" rIns="91440" bIns="45720" rtlCol="0" anchor="ctr">
            <a:normAutofit fontScale="90000"/>
          </a:bodyPr>
          <a:lstStyle/>
          <a:p>
            <a:r>
              <a:rPr altLang="en-US" dirty="0" err="1">
                <a:latin typeface="+mj-ea"/>
                <a:ea typeface="+mj-ea"/>
              </a:rPr>
              <a:t>单层神经网络（感知器</a:t>
            </a:r>
            <a:r>
              <a:rPr altLang="en-US" dirty="0">
                <a:latin typeface="+mj-ea"/>
                <a:ea typeface="+mj-ea"/>
              </a:rPr>
              <a:t>）</a:t>
            </a:r>
            <a:endParaRPr altLang="zh-CN" dirty="0">
              <a:latin typeface="+mj-ea"/>
              <a:ea typeface="+mj-ea"/>
            </a:endParaRPr>
          </a:p>
        </p:txBody>
      </p:sp>
      <p:sp>
        <p:nvSpPr>
          <p:cNvPr id="25603" name="内容占位符 2"/>
          <p:cNvSpPr>
            <a:spLocks noGrp="1"/>
          </p:cNvSpPr>
          <p:nvPr>
            <p:ph idx="1"/>
          </p:nvPr>
        </p:nvSpPr>
        <p:spPr>
          <a:xfrm>
            <a:off x="891124" y="1126955"/>
            <a:ext cx="11089066" cy="4932776"/>
          </a:xfrm>
        </p:spPr>
        <p:txBody>
          <a:bodyPr>
            <a:noAutofit/>
          </a:bodyPr>
          <a:lstStyle/>
          <a:p>
            <a:pPr eaLnBrk="1" hangingPunct="1">
              <a:lnSpc>
                <a:spcPct val="150000"/>
              </a:lnSpc>
              <a:buFont typeface="Wingdings" panose="05000000000000000000" pitchFamily="2" charset="2"/>
              <a:buChar char="l"/>
            </a:pPr>
            <a:r>
              <a:rPr altLang="en-US" sz="2400" b="1" dirty="0">
                <a:latin typeface="+mn-ea"/>
                <a:ea typeface="+mn-ea"/>
              </a:rPr>
              <a:t> </a:t>
            </a:r>
            <a:r>
              <a:rPr lang="en-US" altLang="zh-CN" sz="2400" b="1" dirty="0">
                <a:latin typeface="+mn-ea"/>
                <a:ea typeface="+mn-ea"/>
              </a:rPr>
              <a:t>1958</a:t>
            </a:r>
            <a:r>
              <a:rPr altLang="en-US" sz="2400" b="1" dirty="0">
                <a:latin typeface="+mn-ea"/>
                <a:ea typeface="+mn-ea"/>
              </a:rPr>
              <a:t>年，计算科学家</a:t>
            </a:r>
            <a:r>
              <a:rPr lang="en-US" altLang="zh-CN" sz="2400" b="1" dirty="0">
                <a:latin typeface="+mn-ea"/>
                <a:ea typeface="+mn-ea"/>
              </a:rPr>
              <a:t>Rosenblatt</a:t>
            </a:r>
            <a:r>
              <a:rPr altLang="en-US" sz="2400" b="1" dirty="0">
                <a:latin typeface="+mn-ea"/>
                <a:ea typeface="+mn-ea"/>
              </a:rPr>
              <a:t>提出了由两层神经元组成的神经网络。他给它起了一个名字</a:t>
            </a:r>
            <a:r>
              <a:rPr lang="en-US" altLang="zh-CN" sz="2400" b="1" dirty="0">
                <a:latin typeface="+mn-ea"/>
                <a:ea typeface="+mn-ea"/>
              </a:rPr>
              <a:t>–“</a:t>
            </a:r>
            <a:r>
              <a:rPr altLang="en-US" sz="2400" b="1" dirty="0">
                <a:latin typeface="+mn-ea"/>
                <a:ea typeface="+mn-ea"/>
              </a:rPr>
              <a:t>感知器”（</a:t>
            </a:r>
            <a:r>
              <a:rPr lang="en-US" altLang="zh-CN" sz="2400" b="1" dirty="0">
                <a:solidFill>
                  <a:srgbClr val="C00000"/>
                </a:solidFill>
                <a:latin typeface="+mn-ea"/>
                <a:ea typeface="+mn-ea"/>
              </a:rPr>
              <a:t>Perceptron</a:t>
            </a:r>
            <a:r>
              <a:rPr altLang="en-US" sz="2400" b="1" dirty="0">
                <a:latin typeface="+mn-ea"/>
                <a:ea typeface="+mn-ea"/>
              </a:rPr>
              <a:t>）（有的文献翻译成“感知机” ）。</a:t>
            </a:r>
          </a:p>
          <a:p>
            <a:pPr eaLnBrk="1" hangingPunct="1">
              <a:lnSpc>
                <a:spcPct val="150000"/>
              </a:lnSpc>
              <a:buFont typeface="Wingdings" panose="05000000000000000000" pitchFamily="2" charset="2"/>
              <a:buChar char="l"/>
            </a:pPr>
            <a:r>
              <a:rPr altLang="en-US" sz="2400" b="1" dirty="0">
                <a:latin typeface="+mn-ea"/>
                <a:ea typeface="+mn-ea"/>
              </a:rPr>
              <a:t>感知器是当时首个可以学习的人工神经网络。</a:t>
            </a:r>
            <a:r>
              <a:rPr lang="en-US" altLang="zh-CN" sz="2400" b="1" dirty="0">
                <a:solidFill>
                  <a:srgbClr val="C00000"/>
                </a:solidFill>
                <a:latin typeface="+mn-ea"/>
                <a:ea typeface="+mn-ea"/>
              </a:rPr>
              <a:t>Rosenblatt</a:t>
            </a:r>
            <a:r>
              <a:rPr altLang="en-US" sz="2400" b="1" dirty="0">
                <a:solidFill>
                  <a:srgbClr val="C00000"/>
                </a:solidFill>
                <a:latin typeface="+mn-ea"/>
                <a:ea typeface="+mn-ea"/>
              </a:rPr>
              <a:t>现场演示了其学习识别简单图像的过程，在当时的社会引起了轰动</a:t>
            </a:r>
            <a:r>
              <a:rPr altLang="en-US" sz="2400" b="1" dirty="0">
                <a:latin typeface="+mn-ea"/>
                <a:ea typeface="+mn-ea"/>
              </a:rPr>
              <a:t>。</a:t>
            </a:r>
            <a:endParaRPr lang="en-US" altLang="en-US" sz="2400" b="1" dirty="0">
              <a:latin typeface="+mn-ea"/>
              <a:ea typeface="+mn-ea"/>
            </a:endParaRPr>
          </a:p>
          <a:p>
            <a:pPr eaLnBrk="1" hangingPunct="1">
              <a:lnSpc>
                <a:spcPct val="150000"/>
              </a:lnSpc>
              <a:buFont typeface="Wingdings" panose="05000000000000000000" pitchFamily="2" charset="2"/>
              <a:buChar char="l"/>
            </a:pPr>
            <a:r>
              <a:rPr altLang="en-US" sz="2400" b="1" dirty="0">
                <a:latin typeface="+mn-ea"/>
                <a:ea typeface="+mn-ea"/>
              </a:rPr>
              <a:t>人们认为已经发现了智能的奥秘，许多学者和科研机构纷纷投入到神经网络的研究中。美国军方大力资助了神经网络的研究，并认为神经网络比“原子弹工程”更重要。这段时间直到</a:t>
            </a:r>
            <a:r>
              <a:rPr lang="en-US" altLang="zh-CN" sz="2400" b="1" dirty="0">
                <a:latin typeface="+mn-ea"/>
                <a:ea typeface="+mn-ea"/>
              </a:rPr>
              <a:t>1969</a:t>
            </a:r>
            <a:r>
              <a:rPr altLang="en-US" sz="2400" b="1" dirty="0">
                <a:latin typeface="+mn-ea"/>
                <a:ea typeface="+mn-ea"/>
              </a:rPr>
              <a:t>年才结束，</a:t>
            </a:r>
            <a:r>
              <a:rPr altLang="en-US" sz="2400" b="1" dirty="0">
                <a:solidFill>
                  <a:srgbClr val="C00000"/>
                </a:solidFill>
                <a:latin typeface="+mn-ea"/>
                <a:ea typeface="+mn-ea"/>
              </a:rPr>
              <a:t>这个时期可以看作神经网络的第一次高潮。</a:t>
            </a:r>
          </a:p>
        </p:txBody>
      </p:sp>
    </p:spTree>
    <p:extLst>
      <p:ext uri="{BB962C8B-B14F-4D97-AF65-F5344CB8AC3E}">
        <p14:creationId xmlns:p14="http://schemas.microsoft.com/office/powerpoint/2010/main" val="1217003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C9248-9098-0084-489B-52B3023810AD}"/>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8E5FF73E-DA4B-4EBE-8AA1-67A6EF310C1C}"/>
              </a:ext>
            </a:extLst>
          </p:cNvPr>
          <p:cNvPicPr>
            <a:picLocks noChangeAspect="1"/>
          </p:cNvPicPr>
          <p:nvPr/>
        </p:nvPicPr>
        <p:blipFill>
          <a:blip r:embed="rId2"/>
          <a:stretch>
            <a:fillRect/>
          </a:stretch>
        </p:blipFill>
        <p:spPr>
          <a:xfrm>
            <a:off x="1078742" y="0"/>
            <a:ext cx="3870762" cy="6708595"/>
          </a:xfrm>
          <a:prstGeom prst="rect">
            <a:avLst/>
          </a:prstGeom>
        </p:spPr>
      </p:pic>
      <p:sp>
        <p:nvSpPr>
          <p:cNvPr id="6" name="文本框 5">
            <a:extLst>
              <a:ext uri="{FF2B5EF4-FFF2-40B4-BE49-F238E27FC236}">
                <a16:creationId xmlns:a16="http://schemas.microsoft.com/office/drawing/2014/main" id="{03F04C46-E623-C7E9-F6C2-187176C32D34}"/>
              </a:ext>
            </a:extLst>
          </p:cNvPr>
          <p:cNvSpPr txBox="1"/>
          <p:nvPr/>
        </p:nvSpPr>
        <p:spPr>
          <a:xfrm>
            <a:off x="5721835" y="461964"/>
            <a:ext cx="4368567" cy="1874872"/>
          </a:xfrm>
          <a:prstGeom prst="rect">
            <a:avLst/>
          </a:prstGeom>
          <a:noFill/>
          <a:ln w="25400">
            <a:solidFill>
              <a:schemeClr val="accent1"/>
            </a:solidFill>
          </a:ln>
        </p:spPr>
        <p:txBody>
          <a:bodyPr wrap="square">
            <a:spAutoFit/>
          </a:bodyPr>
          <a:lstStyle/>
          <a:p>
            <a:pPr>
              <a:lnSpc>
                <a:spcPct val="150000"/>
              </a:lnSpc>
            </a:pPr>
            <a:r>
              <a:rPr lang="zh-CN" altLang="en-US" sz="2000" b="1" i="0" dirty="0">
                <a:solidFill>
                  <a:srgbClr val="121212"/>
                </a:solidFill>
                <a:effectLst/>
                <a:latin typeface="Agency FB" panose="020B0503020202020204" pitchFamily="34" charset="0"/>
              </a:rPr>
              <a:t>假设输入的是 </a:t>
            </a:r>
            <a:r>
              <a:rPr lang="en-US" altLang="zh-CN" sz="2000" b="1" i="0" dirty="0">
                <a:solidFill>
                  <a:srgbClr val="121212"/>
                </a:solidFill>
                <a:effectLst/>
                <a:latin typeface="Agency FB" panose="020B0503020202020204" pitchFamily="34" charset="0"/>
              </a:rPr>
              <a:t>28×28 </a:t>
            </a:r>
            <a:r>
              <a:rPr lang="zh-CN" altLang="en-US" sz="2000" b="1" i="0" dirty="0">
                <a:solidFill>
                  <a:srgbClr val="121212"/>
                </a:solidFill>
                <a:effectLst/>
                <a:latin typeface="Agency FB" panose="020B0503020202020204" pitchFamily="34" charset="0"/>
              </a:rPr>
              <a:t>的</a:t>
            </a:r>
            <a:r>
              <a:rPr lang="en-US" altLang="zh-CN" sz="2000" b="1" i="0" dirty="0">
                <a:solidFill>
                  <a:srgbClr val="121212"/>
                </a:solidFill>
                <a:effectLst/>
                <a:latin typeface="Agency FB" panose="020B0503020202020204" pitchFamily="34" charset="0"/>
              </a:rPr>
              <a:t>RGB</a:t>
            </a:r>
            <a:r>
              <a:rPr lang="zh-CN" altLang="en-US" sz="2000" b="1" i="0" dirty="0">
                <a:solidFill>
                  <a:srgbClr val="121212"/>
                </a:solidFill>
                <a:effectLst/>
                <a:latin typeface="Agency FB" panose="020B0503020202020204" pitchFamily="34" charset="0"/>
              </a:rPr>
              <a:t>图片，即输入的是一个 </a:t>
            </a:r>
            <a:r>
              <a:rPr lang="en-US" altLang="zh-CN" sz="2000" b="1" i="0" dirty="0">
                <a:solidFill>
                  <a:srgbClr val="121212"/>
                </a:solidFill>
                <a:effectLst/>
                <a:latin typeface="Agency FB" panose="020B0503020202020204" pitchFamily="34" charset="0"/>
              </a:rPr>
              <a:t>3×28×28 </a:t>
            </a:r>
            <a:r>
              <a:rPr lang="zh-CN" altLang="en-US" sz="2000" b="1" i="0" dirty="0">
                <a:solidFill>
                  <a:srgbClr val="121212"/>
                </a:solidFill>
                <a:effectLst/>
                <a:latin typeface="Agency FB" panose="020B0503020202020204" pitchFamily="34" charset="0"/>
              </a:rPr>
              <a:t>的的二维神经元，这时卷积核的大小不只用长和宽来表示，还有深度</a:t>
            </a:r>
            <a:endParaRPr lang="zh-CN" altLang="en-US" sz="2000" b="1" dirty="0">
              <a:latin typeface="Agency FB" panose="020B0503020202020204" pitchFamily="34" charset="0"/>
            </a:endParaRPr>
          </a:p>
        </p:txBody>
      </p:sp>
      <p:sp>
        <p:nvSpPr>
          <p:cNvPr id="8" name="文本框 7">
            <a:extLst>
              <a:ext uri="{FF2B5EF4-FFF2-40B4-BE49-F238E27FC236}">
                <a16:creationId xmlns:a16="http://schemas.microsoft.com/office/drawing/2014/main" id="{D2D2DD08-3882-2EDF-4A6D-CB939090F232}"/>
              </a:ext>
            </a:extLst>
          </p:cNvPr>
          <p:cNvSpPr txBox="1"/>
          <p:nvPr/>
        </p:nvSpPr>
        <p:spPr>
          <a:xfrm>
            <a:off x="5379382" y="3354297"/>
            <a:ext cx="6094602" cy="1938992"/>
          </a:xfrm>
          <a:prstGeom prst="rect">
            <a:avLst/>
          </a:prstGeom>
          <a:noFill/>
        </p:spPr>
        <p:txBody>
          <a:bodyPr wrap="square">
            <a:spAutoFit/>
          </a:bodyPr>
          <a:lstStyle/>
          <a:p>
            <a:r>
              <a:rPr lang="zh-CN" altLang="en-US" sz="2400" b="1" dirty="0"/>
              <a:t>由图可知： </a:t>
            </a:r>
            <a:r>
              <a:rPr lang="zh-CN" altLang="en-US" sz="2400" b="1" dirty="0">
                <a:solidFill>
                  <a:srgbClr val="C00000"/>
                </a:solidFill>
              </a:rPr>
              <a:t>卷积核： </a:t>
            </a:r>
            <a:r>
              <a:rPr lang="en-US" altLang="zh-CN" sz="2400" b="1" dirty="0">
                <a:solidFill>
                  <a:srgbClr val="C00000"/>
                </a:solidFill>
              </a:rPr>
              <a:t>3×3×3 </a:t>
            </a:r>
            <a:r>
              <a:rPr lang="zh-CN" altLang="en-US" sz="2400" b="1" dirty="0"/>
              <a:t>，其中，深度为</a:t>
            </a:r>
            <a:r>
              <a:rPr lang="en-US" altLang="zh-CN" sz="2400" b="1" dirty="0"/>
              <a:t>3</a:t>
            </a:r>
            <a:r>
              <a:rPr lang="zh-CN" altLang="en-US" sz="2400" b="1" dirty="0"/>
              <a:t>，卷积核的维度由输入数据的维度决定，它们俩相等。一个卷积核依然对应一个 </a:t>
            </a:r>
            <a:r>
              <a:rPr lang="en-US" altLang="zh-CN" sz="2400" b="1" dirty="0"/>
              <a:t>feature map </a:t>
            </a:r>
            <a:r>
              <a:rPr lang="zh-CN" altLang="en-US" sz="2400" b="1" dirty="0"/>
              <a:t>。当上图中仅有 </a:t>
            </a:r>
            <a:r>
              <a:rPr lang="en-US" altLang="zh-CN" sz="2400" b="1" dirty="0">
                <a:effectLst/>
              </a:rPr>
              <a:t>w0</a:t>
            </a:r>
            <a:r>
              <a:rPr lang="en-US" altLang="zh-CN" sz="2400" b="1" dirty="0"/>
              <a:t> </a:t>
            </a:r>
            <a:r>
              <a:rPr lang="zh-CN" altLang="en-US" sz="2400" b="1" dirty="0"/>
              <a:t>卷积核时，下一层的神经元的值为： </a:t>
            </a:r>
            <a:r>
              <a:rPr lang="en-US" altLang="zh-CN" sz="2400" b="1" dirty="0">
                <a:effectLst/>
              </a:rPr>
              <a:t> </a:t>
            </a:r>
            <a:r>
              <a:rPr lang="en-US" altLang="zh-CN" sz="2400" b="1" dirty="0"/>
              <a:t> </a:t>
            </a:r>
            <a:endParaRPr lang="zh-CN" altLang="en-US" sz="2400" b="1" dirty="0"/>
          </a:p>
        </p:txBody>
      </p:sp>
      <p:pic>
        <p:nvPicPr>
          <p:cNvPr id="10" name="图片 9">
            <a:extLst>
              <a:ext uri="{FF2B5EF4-FFF2-40B4-BE49-F238E27FC236}">
                <a16:creationId xmlns:a16="http://schemas.microsoft.com/office/drawing/2014/main" id="{EA1776E2-3B60-C8E4-FC07-2F8FE62BDED0}"/>
              </a:ext>
            </a:extLst>
          </p:cNvPr>
          <p:cNvPicPr>
            <a:picLocks noChangeAspect="1"/>
          </p:cNvPicPr>
          <p:nvPr/>
        </p:nvPicPr>
        <p:blipFill>
          <a:blip r:embed="rId3">
            <a:duotone>
              <a:prstClr val="black"/>
              <a:schemeClr val="accent3">
                <a:tint val="45000"/>
                <a:satMod val="400000"/>
              </a:schemeClr>
            </a:duotone>
          </a:blip>
          <a:stretch>
            <a:fillRect/>
          </a:stretch>
        </p:blipFill>
        <p:spPr>
          <a:xfrm>
            <a:off x="5966404" y="5392422"/>
            <a:ext cx="4725424" cy="723152"/>
          </a:xfrm>
          <a:prstGeom prst="rect">
            <a:avLst/>
          </a:prstGeom>
        </p:spPr>
      </p:pic>
    </p:spTree>
    <p:extLst>
      <p:ext uri="{BB962C8B-B14F-4D97-AF65-F5344CB8AC3E}">
        <p14:creationId xmlns:p14="http://schemas.microsoft.com/office/powerpoint/2010/main" val="640406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00D2FD-72F6-4039-D6FA-7E6213AF229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484841" y="-209725"/>
            <a:ext cx="9806740" cy="5436535"/>
          </a:xfrm>
          <a:prstGeom prst="rect">
            <a:avLst/>
          </a:prstGeom>
        </p:spPr>
      </p:pic>
      <p:sp>
        <p:nvSpPr>
          <p:cNvPr id="5" name="文本框 4">
            <a:extLst>
              <a:ext uri="{FF2B5EF4-FFF2-40B4-BE49-F238E27FC236}">
                <a16:creationId xmlns:a16="http://schemas.microsoft.com/office/drawing/2014/main" id="{38525C70-E871-365D-4FCB-200B9A0E9BC2}"/>
              </a:ext>
            </a:extLst>
          </p:cNvPr>
          <p:cNvSpPr txBox="1"/>
          <p:nvPr/>
        </p:nvSpPr>
        <p:spPr>
          <a:xfrm>
            <a:off x="1937847" y="5595105"/>
            <a:ext cx="8649060" cy="400110"/>
          </a:xfrm>
          <a:prstGeom prst="rect">
            <a:avLst/>
          </a:prstGeom>
          <a:noFill/>
        </p:spPr>
        <p:txBody>
          <a:bodyPr wrap="square">
            <a:spAutoFit/>
          </a:bodyPr>
          <a:lstStyle/>
          <a:p>
            <a:r>
              <a:rPr lang="zh-CN" altLang="en-US" sz="2000" b="1" i="0" dirty="0">
                <a:solidFill>
                  <a:srgbClr val="121212"/>
                </a:solidFill>
                <a:effectLst/>
                <a:latin typeface="-apple-system"/>
              </a:rPr>
              <a:t>上述过程中，每一个卷积核的维度数量，必须要求与输入维度数量一致 </a:t>
            </a:r>
            <a:endParaRPr lang="zh-CN" altLang="en-US" sz="2000" dirty="0"/>
          </a:p>
        </p:txBody>
      </p:sp>
    </p:spTree>
    <p:extLst>
      <p:ext uri="{BB962C8B-B14F-4D97-AF65-F5344CB8AC3E}">
        <p14:creationId xmlns:p14="http://schemas.microsoft.com/office/powerpoint/2010/main" val="52698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98B33-30D7-E13A-6D13-4DB6B63E0649}"/>
              </a:ext>
            </a:extLst>
          </p:cNvPr>
          <p:cNvSpPr>
            <a:spLocks noGrp="1"/>
          </p:cNvSpPr>
          <p:nvPr>
            <p:ph type="title"/>
          </p:nvPr>
        </p:nvSpPr>
        <p:spPr/>
        <p:txBody>
          <a:bodyPr/>
          <a:lstStyle/>
          <a:p>
            <a:endParaRPr lang="zh-CN" altLang="en-US"/>
          </a:p>
        </p:txBody>
      </p:sp>
      <p:sp>
        <p:nvSpPr>
          <p:cNvPr id="3" name="Rectangle 1">
            <a:extLst>
              <a:ext uri="{FF2B5EF4-FFF2-40B4-BE49-F238E27FC236}">
                <a16:creationId xmlns:a16="http://schemas.microsoft.com/office/drawing/2014/main" id="{A265B94C-F727-BFCE-9DE9-F16861677F76}"/>
              </a:ext>
            </a:extLst>
          </p:cNvPr>
          <p:cNvSpPr>
            <a:spLocks noChangeArrowheads="1"/>
          </p:cNvSpPr>
          <p:nvPr/>
        </p:nvSpPr>
        <p:spPr bwMode="auto">
          <a:xfrm>
            <a:off x="671120" y="979372"/>
            <a:ext cx="10219464" cy="49244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121212"/>
                </a:solidFill>
                <a:effectLst/>
                <a:latin typeface="Arial" panose="020B0604020202020204" pitchFamily="34" charset="0"/>
                <a:ea typeface="-apple-system"/>
              </a:rPr>
              <a:t>如果要卷积后也输出多通道，增加卷积核（filers）的数量即可，示意图如下：</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27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121212"/>
                </a:solidFill>
                <a:effectLst/>
                <a:latin typeface="Arial" panose="020B0604020202020204" pitchFamily="34" charset="0"/>
                <a:ea typeface="-apple-system"/>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AutoShape 2">
            <a:extLst>
              <a:ext uri="{FF2B5EF4-FFF2-40B4-BE49-F238E27FC236}">
                <a16:creationId xmlns:a16="http://schemas.microsoft.com/office/drawing/2014/main" id="{1637A94D-21A7-76F9-F568-6D0E3BC1214C}"/>
              </a:ext>
            </a:extLst>
          </p:cNvPr>
          <p:cNvSpPr>
            <a:spLocks noChangeAspect="1" noChangeArrowheads="1"/>
          </p:cNvSpPr>
          <p:nvPr/>
        </p:nvSpPr>
        <p:spPr bwMode="auto">
          <a:xfrm>
            <a:off x="798120" y="1095259"/>
            <a:ext cx="9505950" cy="441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ADC7AACC-E00F-0AA3-6DC4-111264D20F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51958" y="1678666"/>
            <a:ext cx="9505950" cy="4419600"/>
          </a:xfrm>
          <a:prstGeom prst="rect">
            <a:avLst/>
          </a:prstGeom>
        </p:spPr>
      </p:pic>
      <p:pic>
        <p:nvPicPr>
          <p:cNvPr id="8" name="图片 7">
            <a:extLst>
              <a:ext uri="{FF2B5EF4-FFF2-40B4-BE49-F238E27FC236}">
                <a16:creationId xmlns:a16="http://schemas.microsoft.com/office/drawing/2014/main" id="{8AD98C65-70B4-4E60-C04E-A1BD1E15D947}"/>
              </a:ext>
            </a:extLst>
          </p:cNvPr>
          <p:cNvPicPr>
            <a:picLocks noChangeAspect="1"/>
          </p:cNvPicPr>
          <p:nvPr/>
        </p:nvPicPr>
        <p:blipFill>
          <a:blip r:embed="rId4"/>
          <a:stretch>
            <a:fillRect/>
          </a:stretch>
        </p:blipFill>
        <p:spPr>
          <a:xfrm>
            <a:off x="1514568" y="2101232"/>
            <a:ext cx="1161520" cy="349268"/>
          </a:xfrm>
          <a:prstGeom prst="rect">
            <a:avLst/>
          </a:prstGeom>
        </p:spPr>
      </p:pic>
      <p:sp>
        <p:nvSpPr>
          <p:cNvPr id="10" name="文本框 9">
            <a:extLst>
              <a:ext uri="{FF2B5EF4-FFF2-40B4-BE49-F238E27FC236}">
                <a16:creationId xmlns:a16="http://schemas.microsoft.com/office/drawing/2014/main" id="{D5E3A6F2-5176-46C8-D654-2513D2D14519}"/>
              </a:ext>
            </a:extLst>
          </p:cNvPr>
          <p:cNvSpPr txBox="1"/>
          <p:nvPr/>
        </p:nvSpPr>
        <p:spPr>
          <a:xfrm>
            <a:off x="7165432" y="1550195"/>
            <a:ext cx="4174610" cy="923330"/>
          </a:xfrm>
          <a:prstGeom prst="rect">
            <a:avLst/>
          </a:prstGeom>
          <a:noFill/>
          <a:ln w="15875">
            <a:solidFill>
              <a:schemeClr val="accent6">
                <a:lumMod val="90000"/>
                <a:lumOff val="10000"/>
              </a:schemeClr>
            </a:solidFill>
          </a:ln>
        </p:spPr>
        <p:txBody>
          <a:bodyPr wrap="square">
            <a:spAutoFit/>
          </a:bodyPr>
          <a:lstStyle/>
          <a:p>
            <a:pPr algn="l"/>
            <a:r>
              <a:rPr lang="en-US" altLang="zh-CN" b="1" i="0" dirty="0">
                <a:solidFill>
                  <a:srgbClr val="C00000"/>
                </a:solidFill>
                <a:effectLst/>
                <a:latin typeface="-apple-system"/>
              </a:rPr>
              <a:t>1</a:t>
            </a:r>
            <a:r>
              <a:rPr lang="zh-CN" altLang="en-US" b="1" i="0" dirty="0">
                <a:solidFill>
                  <a:srgbClr val="C00000"/>
                </a:solidFill>
                <a:effectLst/>
                <a:latin typeface="-apple-system"/>
              </a:rPr>
              <a:t>：输入通道（维度）个数 等于 卷积核通道（维度）个数</a:t>
            </a:r>
            <a:endParaRPr lang="zh-CN" altLang="en-US" b="0" i="0" dirty="0">
              <a:solidFill>
                <a:srgbClr val="C00000"/>
              </a:solidFill>
              <a:effectLst/>
              <a:latin typeface="-apple-system"/>
            </a:endParaRPr>
          </a:p>
          <a:p>
            <a:pPr algn="l"/>
            <a:r>
              <a:rPr lang="en-US" altLang="zh-CN" b="1" i="0" dirty="0">
                <a:solidFill>
                  <a:srgbClr val="C00000"/>
                </a:solidFill>
                <a:effectLst/>
                <a:latin typeface="-apple-system"/>
              </a:rPr>
              <a:t>2</a:t>
            </a:r>
            <a:r>
              <a:rPr lang="zh-CN" altLang="en-US" b="1" i="0" dirty="0">
                <a:solidFill>
                  <a:srgbClr val="C00000"/>
                </a:solidFill>
                <a:effectLst/>
                <a:latin typeface="-apple-system"/>
              </a:rPr>
              <a:t>：卷积核个数 等于 输出通道个数</a:t>
            </a:r>
            <a:endParaRPr lang="zh-CN" altLang="en-US" b="0" i="0" dirty="0">
              <a:solidFill>
                <a:srgbClr val="C00000"/>
              </a:solidFill>
              <a:effectLst/>
              <a:latin typeface="-apple-system"/>
            </a:endParaRPr>
          </a:p>
        </p:txBody>
      </p:sp>
    </p:spTree>
    <p:extLst>
      <p:ext uri="{BB962C8B-B14F-4D97-AF65-F5344CB8AC3E}">
        <p14:creationId xmlns:p14="http://schemas.microsoft.com/office/powerpoint/2010/main" val="235605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426882" y="1278367"/>
            <a:ext cx="4964660" cy="4818309"/>
          </a:xfrm>
          <a:prstGeom prst="rect">
            <a:avLst/>
          </a:prstGeom>
        </p:spPr>
      </p:pic>
      <p:sp>
        <p:nvSpPr>
          <p:cNvPr id="5" name="标题 1"/>
          <p:cNvSpPr>
            <a:spLocks noGrp="1"/>
          </p:cNvSpPr>
          <p:nvPr>
            <p:ph type="title"/>
          </p:nvPr>
        </p:nvSpPr>
        <p:spPr>
          <a:xfrm>
            <a:off x="626669" y="143532"/>
            <a:ext cx="7886700" cy="777874"/>
          </a:xfrm>
        </p:spPr>
        <p:txBody>
          <a:bodyPr/>
          <a:lstStyle/>
          <a:p>
            <a:r>
              <a:rPr lang="zh-CN" altLang="en-US" dirty="0"/>
              <a:t>激活函数</a:t>
            </a:r>
          </a:p>
        </p:txBody>
      </p:sp>
      <p:sp>
        <p:nvSpPr>
          <p:cNvPr id="3" name="文本框 2">
            <a:extLst>
              <a:ext uri="{FF2B5EF4-FFF2-40B4-BE49-F238E27FC236}">
                <a16:creationId xmlns:a16="http://schemas.microsoft.com/office/drawing/2014/main" id="{B524FC3E-6B96-7678-3D60-375EB6327FF9}"/>
              </a:ext>
            </a:extLst>
          </p:cNvPr>
          <p:cNvSpPr txBox="1"/>
          <p:nvPr/>
        </p:nvSpPr>
        <p:spPr>
          <a:xfrm>
            <a:off x="9328922" y="308871"/>
            <a:ext cx="2731169" cy="1938992"/>
          </a:xfrm>
          <a:prstGeom prst="rect">
            <a:avLst/>
          </a:prstGeom>
          <a:noFill/>
        </p:spPr>
        <p:txBody>
          <a:bodyPr wrap="square">
            <a:spAutoFit/>
          </a:bodyPr>
          <a:lstStyle/>
          <a:p>
            <a:r>
              <a:rPr lang="zh-CN" altLang="en-US" sz="2400" b="1" dirty="0">
                <a:solidFill>
                  <a:srgbClr val="4D4D4D"/>
                </a:solidFill>
                <a:latin typeface="华文楷体" panose="02010600040101010101" pitchFamily="2" charset="-122"/>
                <a:ea typeface="华文楷体" panose="02010600040101010101" pitchFamily="2" charset="-122"/>
              </a:rPr>
              <a:t>非线性激活层即保留大于</a:t>
            </a:r>
            <a:r>
              <a:rPr lang="en-US" altLang="zh-CN" sz="2400" b="1" dirty="0">
                <a:solidFill>
                  <a:srgbClr val="4D4D4D"/>
                </a:solidFill>
                <a:latin typeface="华文楷体" panose="02010600040101010101" pitchFamily="2" charset="-122"/>
                <a:ea typeface="华文楷体" panose="02010600040101010101" pitchFamily="2" charset="-122"/>
              </a:rPr>
              <a:t>0</a:t>
            </a:r>
            <a:r>
              <a:rPr lang="zh-CN" altLang="en-US" sz="2400" b="1" dirty="0">
                <a:solidFill>
                  <a:srgbClr val="4D4D4D"/>
                </a:solidFill>
                <a:latin typeface="华文楷体" panose="02010600040101010101" pitchFamily="2" charset="-122"/>
                <a:ea typeface="华文楷体" panose="02010600040101010101" pitchFamily="2" charset="-122"/>
              </a:rPr>
              <a:t>的值，即保留特征比较好的值，将特征小于</a:t>
            </a:r>
            <a:r>
              <a:rPr lang="en-US" altLang="zh-CN" sz="2400" b="1" dirty="0">
                <a:solidFill>
                  <a:srgbClr val="4D4D4D"/>
                </a:solidFill>
                <a:latin typeface="华文楷体" panose="02010600040101010101" pitchFamily="2" charset="-122"/>
                <a:ea typeface="华文楷体" panose="02010600040101010101" pitchFamily="2" charset="-122"/>
              </a:rPr>
              <a:t>0</a:t>
            </a:r>
            <a:r>
              <a:rPr lang="zh-CN" altLang="en-US" sz="2400" b="1" dirty="0">
                <a:solidFill>
                  <a:srgbClr val="4D4D4D"/>
                </a:solidFill>
                <a:latin typeface="华文楷体" panose="02010600040101010101" pitchFamily="2" charset="-122"/>
                <a:ea typeface="华文楷体" panose="02010600040101010101" pitchFamily="2" charset="-122"/>
              </a:rPr>
              <a:t>的值舍去</a:t>
            </a:r>
            <a:endParaRPr lang="zh-CN" altLang="en-US" sz="2400" b="1" dirty="0">
              <a:latin typeface="华文楷体" panose="02010600040101010101" pitchFamily="2" charset="-122"/>
              <a:ea typeface="华文楷体" panose="02010600040101010101" pitchFamily="2" charset="-122"/>
            </a:endParaRPr>
          </a:p>
        </p:txBody>
      </p:sp>
      <p:sp>
        <p:nvSpPr>
          <p:cNvPr id="6" name="文本框 5">
            <a:extLst>
              <a:ext uri="{FF2B5EF4-FFF2-40B4-BE49-F238E27FC236}">
                <a16:creationId xmlns:a16="http://schemas.microsoft.com/office/drawing/2014/main" id="{F7F570AD-B175-4650-2A54-E33384CA967D}"/>
              </a:ext>
            </a:extLst>
          </p:cNvPr>
          <p:cNvSpPr txBox="1"/>
          <p:nvPr/>
        </p:nvSpPr>
        <p:spPr>
          <a:xfrm>
            <a:off x="389680" y="1278367"/>
            <a:ext cx="3888705" cy="5632311"/>
          </a:xfrm>
          <a:prstGeom prst="rect">
            <a:avLst/>
          </a:prstGeom>
          <a:noFill/>
        </p:spPr>
        <p:txBody>
          <a:bodyPr wrap="square">
            <a:spAutoFit/>
          </a:bodyPr>
          <a:lstStyle/>
          <a:p>
            <a:r>
              <a:rPr lang="en-US" altLang="zh-CN" sz="2400" dirty="0"/>
              <a:t>1</a:t>
            </a:r>
            <a:r>
              <a:rPr lang="zh-CN" altLang="en-US" sz="2400" dirty="0"/>
              <a:t>、激励层主要对卷积层的输出进行一个非线性映射，因为卷积层的计算还是一种线性计算。</a:t>
            </a:r>
            <a:endParaRPr lang="en-US" altLang="zh-CN" sz="2400" dirty="0"/>
          </a:p>
          <a:p>
            <a:endParaRPr lang="zh-CN" altLang="en-US" sz="2400" dirty="0"/>
          </a:p>
          <a:p>
            <a:r>
              <a:rPr lang="en-US" altLang="zh-CN" sz="2400" dirty="0"/>
              <a:t>2</a:t>
            </a:r>
            <a:r>
              <a:rPr lang="zh-CN" altLang="en-US" sz="2400" dirty="0"/>
              <a:t>、 使用的激励函数一般为</a:t>
            </a:r>
            <a:r>
              <a:rPr lang="en-US" altLang="zh-CN" sz="2400" dirty="0" err="1"/>
              <a:t>ReLu</a:t>
            </a:r>
            <a:r>
              <a:rPr lang="zh-CN" altLang="en-US" sz="2400" dirty="0"/>
              <a:t>函数</a:t>
            </a:r>
            <a:endParaRPr lang="en-US" altLang="zh-CN" sz="2400" dirty="0"/>
          </a:p>
          <a:p>
            <a:endParaRPr lang="en-US" altLang="zh-CN" sz="2400" dirty="0"/>
          </a:p>
          <a:p>
            <a:r>
              <a:rPr lang="en-US" altLang="zh-CN" sz="2400" dirty="0"/>
              <a:t>3</a:t>
            </a:r>
            <a:r>
              <a:rPr lang="zh-CN" altLang="en-US" sz="2400" dirty="0"/>
              <a:t>、卷积层和激励层通常合并在一起称为“卷积层”。</a:t>
            </a:r>
            <a:endParaRPr lang="en-US" altLang="zh-CN" sz="2400" dirty="0"/>
          </a:p>
          <a:p>
            <a:pPr marL="457200" indent="-457200">
              <a:buFont typeface="+mj-ea"/>
              <a:buAutoNum type="circleNumDbPlain"/>
            </a:pPr>
            <a:endParaRPr lang="en-US" altLang="zh-CN" sz="2400" dirty="0"/>
          </a:p>
          <a:p>
            <a:pPr marL="457200" indent="-457200">
              <a:buFont typeface="+mj-ea"/>
              <a:buAutoNum type="circleNumDbPlain"/>
            </a:pPr>
            <a:endParaRPr lang="zh-CN" altLang="en-US" sz="2400" dirty="0"/>
          </a:p>
          <a:p>
            <a:br>
              <a:rPr lang="zh-CN" altLang="en-US" sz="2400" dirty="0"/>
            </a:br>
            <a:br>
              <a:rPr lang="zh-CN" altLang="en-US" sz="2400" dirty="0"/>
            </a:br>
            <a:r>
              <a:rPr lang="en-US" altLang="zh-CN" sz="2400" dirty="0"/>
              <a:t> </a:t>
            </a:r>
            <a:endParaRPr lang="zh-CN" altLang="en-US" sz="2400" dirty="0"/>
          </a:p>
        </p:txBody>
      </p:sp>
    </p:spTree>
    <p:extLst>
      <p:ext uri="{BB962C8B-B14F-4D97-AF65-F5344CB8AC3E}">
        <p14:creationId xmlns:p14="http://schemas.microsoft.com/office/powerpoint/2010/main" val="2084430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84351" y="42864"/>
            <a:ext cx="2579103" cy="777874"/>
          </a:xfrm>
        </p:spPr>
        <p:txBody>
          <a:bodyPr>
            <a:normAutofit/>
          </a:bodyPr>
          <a:lstStyle/>
          <a:p>
            <a:r>
              <a:rPr lang="zh-CN" altLang="en-US" sz="2400" dirty="0"/>
              <a:t>采样（池化）</a:t>
            </a:r>
          </a:p>
        </p:txBody>
      </p:sp>
      <p:pic>
        <p:nvPicPr>
          <p:cNvPr id="2" name="图片 1"/>
          <p:cNvPicPr>
            <a:picLocks noChangeAspect="1"/>
          </p:cNvPicPr>
          <p:nvPr/>
        </p:nvPicPr>
        <p:blipFill rotWithShape="1">
          <a:blip r:embed="rId2"/>
          <a:srcRect t="16664" r="6829" b="12540"/>
          <a:stretch/>
        </p:blipFill>
        <p:spPr>
          <a:xfrm>
            <a:off x="774479" y="1644765"/>
            <a:ext cx="6729997" cy="3260558"/>
          </a:xfrm>
          <a:prstGeom prst="rect">
            <a:avLst/>
          </a:prstGeom>
        </p:spPr>
      </p:pic>
      <p:sp>
        <p:nvSpPr>
          <p:cNvPr id="4" name="文本框 3">
            <a:extLst>
              <a:ext uri="{FF2B5EF4-FFF2-40B4-BE49-F238E27FC236}">
                <a16:creationId xmlns:a16="http://schemas.microsoft.com/office/drawing/2014/main" id="{CDD8D570-5924-B80D-BD1B-0DD26B00D3FB}"/>
              </a:ext>
            </a:extLst>
          </p:cNvPr>
          <p:cNvSpPr txBox="1"/>
          <p:nvPr/>
        </p:nvSpPr>
        <p:spPr>
          <a:xfrm>
            <a:off x="2152650" y="4758938"/>
            <a:ext cx="7886700" cy="1299266"/>
          </a:xfrm>
          <a:prstGeom prst="rect">
            <a:avLst/>
          </a:prstGeom>
          <a:noFill/>
          <a:ln>
            <a:solidFill>
              <a:srgbClr val="C00000"/>
            </a:solidFill>
          </a:ln>
        </p:spPr>
        <p:txBody>
          <a:bodyPr wrap="square">
            <a:spAutoFit/>
          </a:bodyPr>
          <a:lstStyle/>
          <a:p>
            <a:pPr>
              <a:lnSpc>
                <a:spcPct val="150000"/>
              </a:lnSpc>
            </a:pPr>
            <a:r>
              <a:rPr lang="zh-CN" altLang="en-US" b="1" dirty="0">
                <a:solidFill>
                  <a:srgbClr val="666666"/>
                </a:solidFill>
                <a:latin typeface="华文楷体" panose="02010600040101010101" pitchFamily="2" charset="-122"/>
                <a:ea typeface="华文楷体" panose="02010600040101010101" pitchFamily="2" charset="-122"/>
              </a:rPr>
              <a:t>卷积层后一般会加入池化层，池化层可以非常有效地缩小矩阵的尺寸，从而减少最后全链层中的参数，池化层对于输入的数据的处理并不是像卷积核对输入数据进行节点的加权和，而只是简单的计算最大值或者平均值</a:t>
            </a:r>
            <a:endParaRPr lang="zh-CN" altLang="en-US" b="1" dirty="0">
              <a:latin typeface="华文楷体" panose="02010600040101010101" pitchFamily="2" charset="-122"/>
              <a:ea typeface="华文楷体" panose="02010600040101010101" pitchFamily="2" charset="-122"/>
            </a:endParaRPr>
          </a:p>
        </p:txBody>
      </p:sp>
      <p:pic>
        <p:nvPicPr>
          <p:cNvPr id="6" name="图片 5" descr="屏幕剪辑">
            <a:extLst>
              <a:ext uri="{FF2B5EF4-FFF2-40B4-BE49-F238E27FC236}">
                <a16:creationId xmlns:a16="http://schemas.microsoft.com/office/drawing/2014/main" id="{A18B2B92-5084-1080-868A-19C3DF64EB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83" t="6867" b="23352"/>
          <a:stretch/>
        </p:blipFill>
        <p:spPr>
          <a:xfrm>
            <a:off x="3932344" y="27026"/>
            <a:ext cx="6475305" cy="1880933"/>
          </a:xfrm>
          <a:prstGeom prst="rect">
            <a:avLst/>
          </a:prstGeom>
        </p:spPr>
      </p:pic>
      <p:sp>
        <p:nvSpPr>
          <p:cNvPr id="7" name="椭圆 6">
            <a:extLst>
              <a:ext uri="{FF2B5EF4-FFF2-40B4-BE49-F238E27FC236}">
                <a16:creationId xmlns:a16="http://schemas.microsoft.com/office/drawing/2014/main" id="{E4E33078-BD02-E07E-3DB1-1C3165B9D31F}"/>
              </a:ext>
            </a:extLst>
          </p:cNvPr>
          <p:cNvSpPr/>
          <p:nvPr/>
        </p:nvSpPr>
        <p:spPr>
          <a:xfrm rot="18734187">
            <a:off x="7876370" y="-51662"/>
            <a:ext cx="600908" cy="1744799"/>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BDA34AB-E081-074E-37EF-550BFA688EB4}"/>
              </a:ext>
            </a:extLst>
          </p:cNvPr>
          <p:cNvSpPr/>
          <p:nvPr/>
        </p:nvSpPr>
        <p:spPr>
          <a:xfrm rot="18734187">
            <a:off x="6231011" y="401499"/>
            <a:ext cx="621802" cy="1199547"/>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76701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8AEDE-268A-A933-AC63-7CC6B3532812}"/>
              </a:ext>
            </a:extLst>
          </p:cNvPr>
          <p:cNvSpPr>
            <a:spLocks noGrp="1"/>
          </p:cNvSpPr>
          <p:nvPr>
            <p:ph type="title"/>
          </p:nvPr>
        </p:nvSpPr>
        <p:spPr/>
        <p:txBody>
          <a:bodyPr/>
          <a:lstStyle/>
          <a:p>
            <a:r>
              <a:rPr lang="zh-CN" altLang="en-US" dirty="0"/>
              <a:t>全连接层</a:t>
            </a:r>
          </a:p>
        </p:txBody>
      </p:sp>
      <p:sp>
        <p:nvSpPr>
          <p:cNvPr id="4" name="文本框 3">
            <a:extLst>
              <a:ext uri="{FF2B5EF4-FFF2-40B4-BE49-F238E27FC236}">
                <a16:creationId xmlns:a16="http://schemas.microsoft.com/office/drawing/2014/main" id="{3D1E8A35-6D12-6C3F-3688-8297449BF577}"/>
              </a:ext>
            </a:extLst>
          </p:cNvPr>
          <p:cNvSpPr txBox="1"/>
          <p:nvPr/>
        </p:nvSpPr>
        <p:spPr>
          <a:xfrm>
            <a:off x="669251" y="1139571"/>
            <a:ext cx="9871363" cy="1692771"/>
          </a:xfrm>
          <a:prstGeom prst="rect">
            <a:avLst/>
          </a:prstGeom>
          <a:noFill/>
        </p:spPr>
        <p:txBody>
          <a:bodyPr wrap="square">
            <a:spAutoFit/>
          </a:bodyPr>
          <a:lstStyle/>
          <a:p>
            <a:pPr algn="l"/>
            <a:r>
              <a:rPr lang="zh-CN" altLang="en-US" sz="3200" b="1" i="0" dirty="0">
                <a:solidFill>
                  <a:srgbClr val="C00000"/>
                </a:solidFill>
                <a:effectLst/>
                <a:latin typeface="方正姚体" panose="02010601030101010101" pitchFamily="2" charset="-122"/>
                <a:ea typeface="方正姚体" panose="02010601030101010101" pitchFamily="2" charset="-122"/>
              </a:rPr>
              <a:t>全连接层（</a:t>
            </a:r>
            <a:r>
              <a:rPr lang="en-US" altLang="zh-CN" sz="3200" b="1" i="0" dirty="0">
                <a:solidFill>
                  <a:srgbClr val="C00000"/>
                </a:solidFill>
                <a:effectLst/>
                <a:latin typeface="方正姚体" panose="02010601030101010101" pitchFamily="2" charset="-122"/>
                <a:ea typeface="方正姚体" panose="02010601030101010101" pitchFamily="2" charset="-122"/>
              </a:rPr>
              <a:t>fully-connected layer</a:t>
            </a:r>
            <a:r>
              <a:rPr lang="zh-CN" altLang="en-US" sz="3200" b="1" i="0" dirty="0">
                <a:solidFill>
                  <a:srgbClr val="C00000"/>
                </a:solidFill>
                <a:effectLst/>
                <a:latin typeface="方正姚体" panose="02010601030101010101" pitchFamily="2" charset="-122"/>
                <a:ea typeface="方正姚体" panose="02010601030101010101" pitchFamily="2" charset="-122"/>
              </a:rPr>
              <a:t>）</a:t>
            </a:r>
          </a:p>
          <a:p>
            <a:pPr algn="l"/>
            <a:r>
              <a:rPr lang="zh-CN" altLang="en-US" sz="2400" b="1" i="0" dirty="0">
                <a:solidFill>
                  <a:srgbClr val="4D4D4D"/>
                </a:solidFill>
                <a:effectLst/>
                <a:latin typeface="-apple-system"/>
              </a:rPr>
              <a:t>作用：对提取的特征进行非线性组合以得到输出。</a:t>
            </a:r>
            <a:br>
              <a:rPr lang="zh-CN" altLang="en-US" sz="2400" b="1" i="0" dirty="0">
                <a:solidFill>
                  <a:srgbClr val="4D4D4D"/>
                </a:solidFill>
                <a:effectLst/>
                <a:latin typeface="-apple-system"/>
              </a:rPr>
            </a:br>
            <a:r>
              <a:rPr lang="zh-CN" altLang="en-US" sz="2400" b="1" i="0" dirty="0">
                <a:solidFill>
                  <a:srgbClr val="4D4D4D"/>
                </a:solidFill>
                <a:effectLst/>
                <a:latin typeface="-apple-system"/>
              </a:rPr>
              <a:t>全连接层本身不具有特征提取能力，而是使得目标特征图失去空间拓扑结构，被展开为向量。</a:t>
            </a:r>
          </a:p>
        </p:txBody>
      </p:sp>
      <p:sp>
        <p:nvSpPr>
          <p:cNvPr id="6" name="文本框 5">
            <a:extLst>
              <a:ext uri="{FF2B5EF4-FFF2-40B4-BE49-F238E27FC236}">
                <a16:creationId xmlns:a16="http://schemas.microsoft.com/office/drawing/2014/main" id="{F395E486-4886-A1A9-8EB8-753B32EE5BE9}"/>
              </a:ext>
            </a:extLst>
          </p:cNvPr>
          <p:cNvSpPr txBox="1"/>
          <p:nvPr/>
        </p:nvSpPr>
        <p:spPr>
          <a:xfrm>
            <a:off x="1433946" y="3281134"/>
            <a:ext cx="7579426" cy="2246769"/>
          </a:xfrm>
          <a:prstGeom prst="rect">
            <a:avLst/>
          </a:prstGeom>
          <a:noFill/>
        </p:spPr>
        <p:txBody>
          <a:bodyPr wrap="square">
            <a:spAutoFit/>
          </a:bodyPr>
          <a:lstStyle/>
          <a:p>
            <a:pPr algn="l"/>
            <a:r>
              <a:rPr lang="zh-CN" altLang="en-US" sz="2800" b="0" i="0" dirty="0">
                <a:solidFill>
                  <a:srgbClr val="121212"/>
                </a:solidFill>
                <a:effectLst/>
                <a:latin typeface="-apple-system"/>
              </a:rPr>
              <a:t>全连接层对前层输出的特征进行加权求和，并把结果输入到激活函数，最终完成目标的分类。加权求和计算公式如下：</a:t>
            </a:r>
          </a:p>
          <a:p>
            <a:br>
              <a:rPr lang="zh-CN" altLang="en-US" sz="2800" dirty="0"/>
            </a:br>
            <a:endParaRPr lang="zh-CN" altLang="en-US" sz="2800" dirty="0"/>
          </a:p>
        </p:txBody>
      </p:sp>
      <p:pic>
        <p:nvPicPr>
          <p:cNvPr id="8" name="图片 7">
            <a:extLst>
              <a:ext uri="{FF2B5EF4-FFF2-40B4-BE49-F238E27FC236}">
                <a16:creationId xmlns:a16="http://schemas.microsoft.com/office/drawing/2014/main" id="{C2CFAC45-8299-6740-5632-9DE4B06F1E1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265838" y="4763243"/>
            <a:ext cx="4680088" cy="1529320"/>
          </a:xfrm>
          <a:prstGeom prst="rect">
            <a:avLst/>
          </a:prstGeom>
        </p:spPr>
      </p:pic>
    </p:spTree>
    <p:extLst>
      <p:ext uri="{BB962C8B-B14F-4D97-AF65-F5344CB8AC3E}">
        <p14:creationId xmlns:p14="http://schemas.microsoft.com/office/powerpoint/2010/main" val="8382326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0" y="1219609"/>
            <a:ext cx="9144000" cy="4418783"/>
          </a:xfrm>
          <a:prstGeom prst="rect">
            <a:avLst/>
          </a:prstGeom>
        </p:spPr>
      </p:pic>
    </p:spTree>
    <p:extLst>
      <p:ext uri="{BB962C8B-B14F-4D97-AF65-F5344CB8AC3E}">
        <p14:creationId xmlns:p14="http://schemas.microsoft.com/office/powerpoint/2010/main" val="9740573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a:xfrm>
            <a:off x="1784350" y="1158537"/>
            <a:ext cx="8616950" cy="2183754"/>
          </a:xfrm>
        </p:spPr>
        <p:txBody>
          <a:bodyPr>
            <a:normAutofit/>
          </a:bodyPr>
          <a:lstStyle/>
          <a:p>
            <a:pPr marL="342900" indent="-342900">
              <a:lnSpc>
                <a:spcPct val="110000"/>
              </a:lnSpc>
              <a:buSzPct val="120000"/>
            </a:pPr>
            <a:r>
              <a:rPr lang="zh-CN" altLang="en-US" dirty="0">
                <a:solidFill>
                  <a:schemeClr val="tx2"/>
                </a:solidFill>
                <a:ea typeface="微软雅黑" panose="020B0503020204020204" pitchFamily="34" charset="-122"/>
              </a:rPr>
              <a:t>主要卷积神经网络模型</a:t>
            </a:r>
            <a:endParaRPr lang="en-US" altLang="zh-CN" dirty="0">
              <a:solidFill>
                <a:schemeClr val="tx2"/>
              </a:solidFill>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564524" y="4032794"/>
            <a:ext cx="5099765" cy="993253"/>
          </a:xfrm>
          <a:prstGeom prst="rect">
            <a:avLst/>
          </a:prstGeom>
        </p:spPr>
      </p:pic>
      <p:pic>
        <p:nvPicPr>
          <p:cNvPr id="6" name="图片 5"/>
          <p:cNvPicPr>
            <a:picLocks noChangeAspect="1"/>
          </p:cNvPicPr>
          <p:nvPr/>
        </p:nvPicPr>
        <p:blipFill>
          <a:blip r:embed="rId3"/>
          <a:stretch>
            <a:fillRect/>
          </a:stretch>
        </p:blipFill>
        <p:spPr>
          <a:xfrm>
            <a:off x="2514075" y="5118360"/>
            <a:ext cx="3068781" cy="1105867"/>
          </a:xfrm>
          <a:prstGeom prst="rect">
            <a:avLst/>
          </a:prstGeom>
        </p:spPr>
      </p:pic>
      <p:pic>
        <p:nvPicPr>
          <p:cNvPr id="7" name="图片 6"/>
          <p:cNvPicPr>
            <a:picLocks noChangeAspect="1"/>
          </p:cNvPicPr>
          <p:nvPr/>
        </p:nvPicPr>
        <p:blipFill>
          <a:blip r:embed="rId4"/>
          <a:stretch>
            <a:fillRect/>
          </a:stretch>
        </p:blipFill>
        <p:spPr>
          <a:xfrm>
            <a:off x="2432094" y="2901597"/>
            <a:ext cx="3881666" cy="998000"/>
          </a:xfrm>
          <a:prstGeom prst="rect">
            <a:avLst/>
          </a:prstGeom>
        </p:spPr>
      </p:pic>
      <p:pic>
        <p:nvPicPr>
          <p:cNvPr id="8" name="图片 7"/>
          <p:cNvPicPr>
            <a:picLocks noChangeAspect="1"/>
          </p:cNvPicPr>
          <p:nvPr/>
        </p:nvPicPr>
        <p:blipFill>
          <a:blip r:embed="rId5"/>
          <a:stretch>
            <a:fillRect/>
          </a:stretch>
        </p:blipFill>
        <p:spPr>
          <a:xfrm>
            <a:off x="2432094" y="1671798"/>
            <a:ext cx="6344044" cy="1073786"/>
          </a:xfrm>
          <a:prstGeom prst="rect">
            <a:avLst/>
          </a:prstGeom>
        </p:spPr>
      </p:pic>
      <p:sp>
        <p:nvSpPr>
          <p:cNvPr id="9" name="内容占位符 2"/>
          <p:cNvSpPr txBox="1">
            <a:spLocks/>
          </p:cNvSpPr>
          <p:nvPr/>
        </p:nvSpPr>
        <p:spPr>
          <a:xfrm>
            <a:off x="3882521" y="5159243"/>
            <a:ext cx="5864773" cy="45585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SzPct val="120000"/>
              <a:buNone/>
            </a:pPr>
            <a:r>
              <a:rPr lang="en-US" altLang="zh-CN" dirty="0">
                <a:solidFill>
                  <a:srgbClr val="FF0000"/>
                </a:solidFill>
                <a:ea typeface="微软雅黑" panose="020B0503020204020204" pitchFamily="34" charset="-122"/>
              </a:rPr>
              <a:t>152</a:t>
            </a:r>
            <a:r>
              <a:rPr lang="zh-CN" altLang="en-US" dirty="0">
                <a:solidFill>
                  <a:srgbClr val="FF0000"/>
                </a:solidFill>
                <a:ea typeface="微软雅黑" panose="020B0503020204020204" pitchFamily="34" charset="-122"/>
              </a:rPr>
              <a:t>层的结构，在</a:t>
            </a:r>
            <a:r>
              <a:rPr lang="en-US" altLang="zh-CN" dirty="0">
                <a:solidFill>
                  <a:srgbClr val="FF0000"/>
                </a:solidFill>
                <a:ea typeface="微软雅黑" panose="020B0503020204020204" pitchFamily="34" charset="-122"/>
              </a:rPr>
              <a:t>8</a:t>
            </a:r>
            <a:r>
              <a:rPr lang="zh-CN" altLang="en-US" dirty="0">
                <a:solidFill>
                  <a:srgbClr val="FF0000"/>
                </a:solidFill>
                <a:ea typeface="微软雅黑" panose="020B0503020204020204" pitchFamily="34" charset="-122"/>
              </a:rPr>
              <a:t>台</a:t>
            </a:r>
            <a:r>
              <a:rPr lang="en-US" altLang="zh-CN" dirty="0">
                <a:solidFill>
                  <a:srgbClr val="FF0000"/>
                </a:solidFill>
                <a:ea typeface="微软雅黑" panose="020B0503020204020204" pitchFamily="34" charset="-122"/>
              </a:rPr>
              <a:t>GPU</a:t>
            </a:r>
            <a:r>
              <a:rPr lang="zh-CN" altLang="en-US" dirty="0">
                <a:solidFill>
                  <a:srgbClr val="FF0000"/>
                </a:solidFill>
                <a:ea typeface="微软雅黑" panose="020B0503020204020204" pitchFamily="34" charset="-122"/>
              </a:rPr>
              <a:t>机器上训练</a:t>
            </a:r>
            <a:r>
              <a:rPr lang="en-US" altLang="zh-CN" dirty="0">
                <a:solidFill>
                  <a:srgbClr val="FF0000"/>
                </a:solidFill>
                <a:ea typeface="微软雅黑" panose="020B0503020204020204" pitchFamily="34" charset="-122"/>
              </a:rPr>
              <a:t>2</a:t>
            </a:r>
            <a:r>
              <a:rPr lang="zh-CN" altLang="en-US" dirty="0">
                <a:solidFill>
                  <a:srgbClr val="FF0000"/>
                </a:solidFill>
                <a:ea typeface="微软雅黑" panose="020B0503020204020204" pitchFamily="34" charset="-122"/>
              </a:rPr>
              <a:t>到</a:t>
            </a:r>
            <a:r>
              <a:rPr lang="en-US" altLang="zh-CN" dirty="0">
                <a:solidFill>
                  <a:srgbClr val="FF0000"/>
                </a:solidFill>
                <a:ea typeface="微软雅黑" panose="020B0503020204020204" pitchFamily="34" charset="-122"/>
              </a:rPr>
              <a:t>3</a:t>
            </a:r>
            <a:r>
              <a:rPr lang="zh-CN" altLang="en-US" dirty="0">
                <a:solidFill>
                  <a:srgbClr val="FF0000"/>
                </a:solidFill>
                <a:ea typeface="微软雅黑" panose="020B0503020204020204" pitchFamily="34" charset="-122"/>
              </a:rPr>
              <a:t>周。</a:t>
            </a:r>
          </a:p>
        </p:txBody>
      </p:sp>
    </p:spTree>
    <p:extLst>
      <p:ext uri="{BB962C8B-B14F-4D97-AF65-F5344CB8AC3E}">
        <p14:creationId xmlns:p14="http://schemas.microsoft.com/office/powerpoint/2010/main" val="18066443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62744" y="985131"/>
            <a:ext cx="8935127" cy="4613635"/>
          </a:xfrm>
          <a:prstGeom prst="rect">
            <a:avLst/>
          </a:prstGeom>
        </p:spPr>
      </p:pic>
      <p:pic>
        <p:nvPicPr>
          <p:cNvPr id="3" name="图片 2">
            <a:extLst>
              <a:ext uri="{FF2B5EF4-FFF2-40B4-BE49-F238E27FC236}">
                <a16:creationId xmlns:a16="http://schemas.microsoft.com/office/drawing/2014/main" id="{E11A488E-927B-5D6B-ECF1-E569ADBE53E0}"/>
              </a:ext>
            </a:extLst>
          </p:cNvPr>
          <p:cNvPicPr>
            <a:picLocks noChangeAspect="1"/>
          </p:cNvPicPr>
          <p:nvPr/>
        </p:nvPicPr>
        <p:blipFill>
          <a:blip r:embed="rId3"/>
          <a:stretch>
            <a:fillRect/>
          </a:stretch>
        </p:blipFill>
        <p:spPr>
          <a:xfrm>
            <a:off x="538349" y="2470068"/>
            <a:ext cx="11254546" cy="3621974"/>
          </a:xfrm>
          <a:prstGeom prst="rect">
            <a:avLst/>
          </a:prstGeom>
        </p:spPr>
      </p:pic>
      <p:pic>
        <p:nvPicPr>
          <p:cNvPr id="6" name="图片 5">
            <a:extLst>
              <a:ext uri="{FF2B5EF4-FFF2-40B4-BE49-F238E27FC236}">
                <a16:creationId xmlns:a16="http://schemas.microsoft.com/office/drawing/2014/main" id="{851AD6E9-A858-9DE9-DC23-513677201AEE}"/>
              </a:ext>
            </a:extLst>
          </p:cNvPr>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471733" y="49100"/>
            <a:ext cx="7945891" cy="1433715"/>
          </a:xfrm>
          <a:prstGeom prst="rect">
            <a:avLst/>
          </a:prstGeom>
        </p:spPr>
      </p:pic>
    </p:spTree>
    <p:extLst>
      <p:ext uri="{BB962C8B-B14F-4D97-AF65-F5344CB8AC3E}">
        <p14:creationId xmlns:p14="http://schemas.microsoft.com/office/powerpoint/2010/main" val="3386156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70209" y="183641"/>
            <a:ext cx="10494456" cy="6674359"/>
          </a:xfrm>
          <a:prstGeom prst="rect">
            <a:avLst/>
          </a:prstGeom>
        </p:spPr>
      </p:pic>
    </p:spTree>
    <p:extLst>
      <p:ext uri="{BB962C8B-B14F-4D97-AF65-F5344CB8AC3E}">
        <p14:creationId xmlns:p14="http://schemas.microsoft.com/office/powerpoint/2010/main" val="989505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内容占位符 2"/>
          <p:cNvSpPr>
            <a:spLocks noGrp="1"/>
          </p:cNvSpPr>
          <p:nvPr>
            <p:ph idx="1"/>
          </p:nvPr>
        </p:nvSpPr>
        <p:spPr>
          <a:xfrm>
            <a:off x="187627" y="1873333"/>
            <a:ext cx="6631627" cy="3888581"/>
          </a:xfrm>
        </p:spPr>
        <p:txBody>
          <a:bodyPr>
            <a:noAutofit/>
          </a:bodyPr>
          <a:lstStyle/>
          <a:p>
            <a:pPr marL="342900" indent="-342900">
              <a:lnSpc>
                <a:spcPct val="150000"/>
              </a:lnSpc>
            </a:pPr>
            <a:r>
              <a:rPr altLang="en-US" sz="2000" b="1" dirty="0">
                <a:latin typeface="+mn-ea"/>
                <a:ea typeface="+mn-ea"/>
              </a:rPr>
              <a:t> 在原来</a:t>
            </a:r>
            <a:r>
              <a:rPr lang="en-US" altLang="zh-CN" sz="2000" b="1" dirty="0">
                <a:latin typeface="+mn-ea"/>
                <a:ea typeface="+mn-ea"/>
              </a:rPr>
              <a:t>MP</a:t>
            </a:r>
            <a:r>
              <a:rPr altLang="en-US" sz="2000" b="1" dirty="0">
                <a:latin typeface="+mn-ea"/>
                <a:ea typeface="+mn-ea"/>
              </a:rPr>
              <a:t>模型的“输入”位置添加神经元节点，标志其为“输入单元”。其余不变。从本图开始，将权值</a:t>
            </a:r>
            <a:r>
              <a:rPr lang="en-US" altLang="zh-CN" sz="2000" b="1" dirty="0">
                <a:latin typeface="+mn-ea"/>
                <a:ea typeface="+mn-ea"/>
              </a:rPr>
              <a:t>w</a:t>
            </a:r>
            <a:r>
              <a:rPr lang="en-US" altLang="zh-CN" sz="2000" b="1" baseline="-25000" dirty="0">
                <a:latin typeface="+mn-ea"/>
                <a:ea typeface="+mn-ea"/>
              </a:rPr>
              <a:t>1</a:t>
            </a:r>
            <a:r>
              <a:rPr lang="en-US" altLang="zh-CN" sz="2000" b="1" dirty="0">
                <a:latin typeface="+mn-ea"/>
                <a:ea typeface="+mn-ea"/>
              </a:rPr>
              <a:t>, w</a:t>
            </a:r>
            <a:r>
              <a:rPr lang="en-US" altLang="zh-CN" sz="2000" b="1" baseline="-25000" dirty="0">
                <a:latin typeface="+mn-ea"/>
                <a:ea typeface="+mn-ea"/>
              </a:rPr>
              <a:t>2</a:t>
            </a:r>
            <a:r>
              <a:rPr lang="en-US" altLang="zh-CN" sz="2000" b="1" dirty="0">
                <a:latin typeface="+mn-ea"/>
                <a:ea typeface="+mn-ea"/>
              </a:rPr>
              <a:t>, w</a:t>
            </a:r>
            <a:r>
              <a:rPr lang="en-US" altLang="zh-CN" sz="2000" b="1" baseline="-25000" dirty="0">
                <a:latin typeface="+mn-ea"/>
                <a:ea typeface="+mn-ea"/>
              </a:rPr>
              <a:t>3</a:t>
            </a:r>
            <a:r>
              <a:rPr altLang="en-US" sz="2000" b="1" dirty="0">
                <a:latin typeface="+mn-ea"/>
                <a:ea typeface="+mn-ea"/>
              </a:rPr>
              <a:t>写到“连接线”的中间。</a:t>
            </a:r>
            <a:endParaRPr lang="en-US" altLang="zh-CN" sz="2000" b="1" dirty="0">
              <a:latin typeface="+mn-ea"/>
              <a:ea typeface="+mn-ea"/>
            </a:endParaRPr>
          </a:p>
          <a:p>
            <a:pPr marL="342900" indent="-342900">
              <a:lnSpc>
                <a:spcPct val="150000"/>
              </a:lnSpc>
            </a:pPr>
            <a:r>
              <a:rPr altLang="en-US" sz="2000" b="1" dirty="0">
                <a:latin typeface="+mn-ea"/>
                <a:ea typeface="+mn-ea"/>
              </a:rPr>
              <a:t>感知器有两个层次。分别是输入层和输出层。输入层里的“输入单元”只负责传输数据，不做计算。输出层里的“输出单元”则需要对前面一层的输入进行计算。此处只有一个计算层。</a:t>
            </a:r>
          </a:p>
        </p:txBody>
      </p:sp>
      <p:pic>
        <p:nvPicPr>
          <p:cNvPr id="26628" name="图片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819254" y="1286359"/>
            <a:ext cx="5026747" cy="4630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a:xfrm>
            <a:off x="611664" y="17541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mj-ea"/>
                <a:ea typeface="+mj-ea"/>
              </a:rPr>
              <a:t>单层神经网络（感知器）</a:t>
            </a:r>
          </a:p>
        </p:txBody>
      </p:sp>
    </p:spTree>
    <p:extLst>
      <p:ext uri="{BB962C8B-B14F-4D97-AF65-F5344CB8AC3E}">
        <p14:creationId xmlns:p14="http://schemas.microsoft.com/office/powerpoint/2010/main" val="38449746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a:xfrm>
            <a:off x="1699238" y="956738"/>
            <a:ext cx="8616950" cy="2208978"/>
          </a:xfrm>
        </p:spPr>
        <p:txBody>
          <a:bodyPr>
            <a:normAutofit/>
          </a:bodyPr>
          <a:lstStyle/>
          <a:p>
            <a:pPr marL="342900" indent="-342900">
              <a:lnSpc>
                <a:spcPct val="110000"/>
              </a:lnSpc>
              <a:buSzPct val="120000"/>
            </a:pPr>
            <a:r>
              <a:rPr lang="zh-CN" altLang="en-US" dirty="0">
                <a:solidFill>
                  <a:schemeClr val="tx2"/>
                </a:solidFill>
                <a:ea typeface="微软雅黑" panose="020B0503020204020204" pitchFamily="34" charset="-122"/>
              </a:rPr>
              <a:t>循环神经网络</a:t>
            </a:r>
            <a:r>
              <a:rPr lang="en-US" altLang="zh-CN" dirty="0">
                <a:solidFill>
                  <a:schemeClr val="tx2"/>
                </a:solidFill>
                <a:ea typeface="微软雅黑" panose="020B0503020204020204" pitchFamily="34" charset="-122"/>
              </a:rPr>
              <a:t>RNN -</a:t>
            </a:r>
            <a:r>
              <a:rPr lang="zh-CN" altLang="en-US" dirty="0">
                <a:solidFill>
                  <a:schemeClr val="tx2"/>
                </a:solidFill>
                <a:ea typeface="微软雅黑" panose="020B0503020204020204" pitchFamily="34" charset="-122"/>
              </a:rPr>
              <a:t> </a:t>
            </a:r>
            <a:r>
              <a:rPr lang="en-US" altLang="zh-CN" dirty="0">
                <a:solidFill>
                  <a:schemeClr val="tx2"/>
                </a:solidFill>
                <a:ea typeface="微软雅黑" panose="020B0503020204020204" pitchFamily="34" charset="-122"/>
              </a:rPr>
              <a:t>Recurrent Neural Network</a:t>
            </a:r>
          </a:p>
          <a:p>
            <a:pPr marL="342900" indent="-342900">
              <a:lnSpc>
                <a:spcPct val="110000"/>
              </a:lnSpc>
              <a:buSzPct val="120000"/>
            </a:pPr>
            <a:r>
              <a:rPr lang="zh-CN" altLang="en-US" dirty="0"/>
              <a:t>网络中的循环结构使得某个时刻的状态能够传到下一个时刻。（因为</a:t>
            </a:r>
            <a:r>
              <a:rPr lang="zh-CN" altLang="en-US" dirty="0">
                <a:solidFill>
                  <a:srgbClr val="FF0000"/>
                </a:solidFill>
              </a:rPr>
              <a:t>当前时刻的状态会作为下一时刻输入的一部分</a:t>
            </a:r>
            <a:r>
              <a:rPr lang="zh-CN" altLang="en-US" dirty="0"/>
              <a:t>）。从 </a:t>
            </a:r>
            <a:r>
              <a:rPr lang="en-US" altLang="zh-CN" dirty="0"/>
              <a:t>RNNs </a:t>
            </a:r>
            <a:r>
              <a:rPr lang="zh-CN" altLang="en-US" dirty="0"/>
              <a:t>的结构很容易理解到它是和序列信息相关的。这种结构似乎生来就是为了解决序列相关问题的</a:t>
            </a:r>
            <a:r>
              <a:rPr lang="en-US" altLang="zh-CN" dirty="0"/>
              <a:t>,</a:t>
            </a:r>
            <a:r>
              <a:rPr lang="zh-CN" altLang="en-US" dirty="0"/>
              <a:t>如语音识别、翻译等。</a:t>
            </a:r>
            <a:endParaRPr lang="en-US" altLang="zh-CN" dirty="0">
              <a:solidFill>
                <a:schemeClr val="tx2"/>
              </a:solidFill>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39795" y="3577634"/>
            <a:ext cx="5367918" cy="1614219"/>
          </a:xfrm>
          <a:prstGeom prst="rect">
            <a:avLst/>
          </a:prstGeom>
        </p:spPr>
      </p:pic>
      <p:pic>
        <p:nvPicPr>
          <p:cNvPr id="6" name="图片 5"/>
          <p:cNvPicPr>
            <a:picLocks noChangeAspect="1"/>
          </p:cNvPicPr>
          <p:nvPr/>
        </p:nvPicPr>
        <p:blipFill>
          <a:blip r:embed="rId3"/>
          <a:stretch>
            <a:fillRect/>
          </a:stretch>
        </p:blipFill>
        <p:spPr>
          <a:xfrm>
            <a:off x="6361630" y="3165716"/>
            <a:ext cx="2496145" cy="3068757"/>
          </a:xfrm>
          <a:prstGeom prst="rect">
            <a:avLst/>
          </a:prstGeom>
        </p:spPr>
      </p:pic>
      <p:pic>
        <p:nvPicPr>
          <p:cNvPr id="7" name="图片 6">
            <a:extLst>
              <a:ext uri="{FF2B5EF4-FFF2-40B4-BE49-F238E27FC236}">
                <a16:creationId xmlns:a16="http://schemas.microsoft.com/office/drawing/2014/main" id="{39F5B60F-34FA-063B-6567-28B1D0F61744}"/>
              </a:ext>
            </a:extLst>
          </p:cNvPr>
          <p:cNvPicPr>
            <a:picLocks noChangeAspect="1"/>
          </p:cNvPicPr>
          <p:nvPr/>
        </p:nvPicPr>
        <p:blipFill>
          <a:blip r:embed="rId4"/>
          <a:stretch>
            <a:fillRect/>
          </a:stretch>
        </p:blipFill>
        <p:spPr>
          <a:xfrm>
            <a:off x="9006785" y="2957872"/>
            <a:ext cx="2971953" cy="2946551"/>
          </a:xfrm>
          <a:prstGeom prst="rect">
            <a:avLst/>
          </a:prstGeom>
        </p:spPr>
      </p:pic>
      <p:sp>
        <p:nvSpPr>
          <p:cNvPr id="8" name="文本框 7">
            <a:extLst>
              <a:ext uri="{FF2B5EF4-FFF2-40B4-BE49-F238E27FC236}">
                <a16:creationId xmlns:a16="http://schemas.microsoft.com/office/drawing/2014/main" id="{C96F0061-8579-EF35-AE88-31D69A6447FC}"/>
              </a:ext>
            </a:extLst>
          </p:cNvPr>
          <p:cNvSpPr txBox="1"/>
          <p:nvPr/>
        </p:nvSpPr>
        <p:spPr>
          <a:xfrm>
            <a:off x="10362633" y="2981050"/>
            <a:ext cx="1569660" cy="369332"/>
          </a:xfrm>
          <a:prstGeom prst="rect">
            <a:avLst/>
          </a:prstGeom>
          <a:noFill/>
        </p:spPr>
        <p:txBody>
          <a:bodyPr wrap="none" rtlCol="0">
            <a:spAutoFit/>
          </a:bodyPr>
          <a:lstStyle/>
          <a:p>
            <a:r>
              <a:rPr lang="zh-CN" altLang="en-US" b="1" dirty="0">
                <a:solidFill>
                  <a:schemeClr val="accent6">
                    <a:lumMod val="75000"/>
                    <a:lumOff val="25000"/>
                  </a:schemeClr>
                </a:solidFill>
              </a:rPr>
              <a:t>双曲正切函数</a:t>
            </a:r>
          </a:p>
        </p:txBody>
      </p:sp>
    </p:spTree>
    <p:extLst>
      <p:ext uri="{BB962C8B-B14F-4D97-AF65-F5344CB8AC3E}">
        <p14:creationId xmlns:p14="http://schemas.microsoft.com/office/powerpoint/2010/main" val="31686622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聊天机器人</a:t>
            </a:r>
          </a:p>
        </p:txBody>
      </p:sp>
      <p:pic>
        <p:nvPicPr>
          <p:cNvPr id="4" name="图片 3"/>
          <p:cNvPicPr>
            <a:picLocks noChangeAspect="1"/>
          </p:cNvPicPr>
          <p:nvPr/>
        </p:nvPicPr>
        <p:blipFill>
          <a:blip r:embed="rId2"/>
          <a:stretch>
            <a:fillRect/>
          </a:stretch>
        </p:blipFill>
        <p:spPr>
          <a:xfrm>
            <a:off x="1965436" y="931890"/>
            <a:ext cx="5883691" cy="5341657"/>
          </a:xfrm>
          <a:prstGeom prst="rect">
            <a:avLst/>
          </a:prstGeom>
        </p:spPr>
      </p:pic>
    </p:spTree>
    <p:extLst>
      <p:ext uri="{BB962C8B-B14F-4D97-AF65-F5344CB8AC3E}">
        <p14:creationId xmlns:p14="http://schemas.microsoft.com/office/powerpoint/2010/main" val="14594868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a:xfrm>
            <a:off x="1188333" y="1108088"/>
            <a:ext cx="8833200" cy="1843218"/>
          </a:xfrm>
        </p:spPr>
        <p:txBody>
          <a:bodyPr vert="horz" lIns="91440" tIns="46800" rIns="91440" bIns="45720" rtlCol="0">
            <a:normAutofit/>
          </a:bodyPr>
          <a:lstStyle/>
          <a:p>
            <a:pPr marL="342900" indent="-342900">
              <a:lnSpc>
                <a:spcPct val="110000"/>
              </a:lnSpc>
              <a:buSzPct val="120000"/>
            </a:pPr>
            <a:r>
              <a:rPr lang="en-US" altLang="zh-CN" dirty="0">
                <a:solidFill>
                  <a:schemeClr val="tx2"/>
                </a:solidFill>
                <a:ea typeface="微软雅黑" panose="020B0503020204020204" pitchFamily="34" charset="-122"/>
              </a:rPr>
              <a:t>GAN</a:t>
            </a:r>
            <a:r>
              <a:rPr lang="zh-CN" altLang="en-US" dirty="0">
                <a:solidFill>
                  <a:schemeClr val="tx2"/>
                </a:solidFill>
                <a:ea typeface="微软雅黑" panose="020B0503020204020204" pitchFamily="34" charset="-122"/>
              </a:rPr>
              <a:t>网络  </a:t>
            </a:r>
            <a:r>
              <a:rPr lang="en-US" altLang="zh-CN" dirty="0">
                <a:solidFill>
                  <a:schemeClr val="tx2"/>
                </a:solidFill>
                <a:ea typeface="微软雅黑" panose="020B0503020204020204" pitchFamily="34" charset="-122"/>
              </a:rPr>
              <a:t>Generative Adversarial Networks </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生成对抗网络</a:t>
            </a:r>
            <a:r>
              <a:rPr lang="en-US" altLang="zh-CN" b="0" i="0" dirty="0">
                <a:solidFill>
                  <a:srgbClr val="333333"/>
                </a:solidFill>
                <a:effectLst/>
                <a:latin typeface="Arial" panose="020B0604020202020204" pitchFamily="34" charset="0"/>
              </a:rPr>
              <a:t>)</a:t>
            </a:r>
            <a:endParaRPr lang="en-US" altLang="zh-CN" dirty="0">
              <a:solidFill>
                <a:schemeClr val="tx2"/>
              </a:solidFill>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022190" y="2029697"/>
            <a:ext cx="7762941" cy="4384731"/>
          </a:xfrm>
          <a:prstGeom prst="rect">
            <a:avLst/>
          </a:prstGeom>
        </p:spPr>
      </p:pic>
      <p:sp>
        <p:nvSpPr>
          <p:cNvPr id="5" name="文本框 4">
            <a:extLst>
              <a:ext uri="{FF2B5EF4-FFF2-40B4-BE49-F238E27FC236}">
                <a16:creationId xmlns:a16="http://schemas.microsoft.com/office/drawing/2014/main" id="{2C573D03-C98A-BDCC-A0F3-C9183984BAFC}"/>
              </a:ext>
            </a:extLst>
          </p:cNvPr>
          <p:cNvSpPr txBox="1"/>
          <p:nvPr/>
        </p:nvSpPr>
        <p:spPr>
          <a:xfrm>
            <a:off x="6760030" y="1952134"/>
            <a:ext cx="5431970" cy="1200329"/>
          </a:xfrm>
          <a:prstGeom prst="rect">
            <a:avLst/>
          </a:prstGeom>
          <a:noFill/>
        </p:spPr>
        <p:txBody>
          <a:bodyPr wrap="square">
            <a:spAutoFit/>
          </a:bodyPr>
          <a:lstStyle/>
          <a:p>
            <a:r>
              <a:rPr lang="zh-CN" altLang="en-US" sz="2400" b="0" i="0" dirty="0">
                <a:solidFill>
                  <a:srgbClr val="121212"/>
                </a:solidFill>
                <a:effectLst/>
                <a:latin typeface="方正姚体" panose="02010601030101010101" pitchFamily="2" charset="-122"/>
                <a:ea typeface="方正姚体" panose="02010601030101010101" pitchFamily="2" charset="-122"/>
              </a:rPr>
              <a:t>在</a:t>
            </a:r>
            <a:r>
              <a:rPr lang="en-US" altLang="zh-CN" sz="2400" b="0" i="0" dirty="0">
                <a:solidFill>
                  <a:srgbClr val="121212"/>
                </a:solidFill>
                <a:effectLst/>
                <a:latin typeface="方正姚体" panose="02010601030101010101" pitchFamily="2" charset="-122"/>
                <a:ea typeface="方正姚体" panose="02010601030101010101" pitchFamily="2" charset="-122"/>
              </a:rPr>
              <a:t>GAN</a:t>
            </a:r>
            <a:r>
              <a:rPr lang="zh-CN" altLang="en-US" sz="2400" b="0" i="0" dirty="0">
                <a:solidFill>
                  <a:srgbClr val="121212"/>
                </a:solidFill>
                <a:effectLst/>
                <a:latin typeface="方正姚体" panose="02010601030101010101" pitchFamily="2" charset="-122"/>
                <a:ea typeface="方正姚体" panose="02010601030101010101" pitchFamily="2" charset="-122"/>
              </a:rPr>
              <a:t>网络中，有两个模型：</a:t>
            </a:r>
            <a:endParaRPr lang="en-US" altLang="zh-CN" sz="2400" b="0" i="0" dirty="0">
              <a:solidFill>
                <a:srgbClr val="121212"/>
              </a:solidFill>
              <a:effectLst/>
              <a:latin typeface="方正姚体" panose="02010601030101010101" pitchFamily="2" charset="-122"/>
              <a:ea typeface="方正姚体" panose="02010601030101010101" pitchFamily="2" charset="-122"/>
            </a:endParaRPr>
          </a:p>
          <a:p>
            <a:r>
              <a:rPr lang="zh-CN" altLang="en-US" sz="2400" b="0" i="0" dirty="0">
                <a:solidFill>
                  <a:srgbClr val="121212"/>
                </a:solidFill>
                <a:effectLst/>
                <a:latin typeface="方正姚体" panose="02010601030101010101" pitchFamily="2" charset="-122"/>
                <a:ea typeface="方正姚体" panose="02010601030101010101" pitchFamily="2" charset="-122"/>
              </a:rPr>
              <a:t>生成模型（ </a:t>
            </a:r>
            <a:r>
              <a:rPr lang="en-US" altLang="zh-CN" sz="2400" b="0" i="0" dirty="0">
                <a:solidFill>
                  <a:srgbClr val="121212"/>
                </a:solidFill>
                <a:effectLst/>
                <a:latin typeface="方正姚体" panose="02010601030101010101" pitchFamily="2" charset="-122"/>
                <a:ea typeface="方正姚体" panose="02010601030101010101" pitchFamily="2" charset="-122"/>
              </a:rPr>
              <a:t>generative model G</a:t>
            </a:r>
            <a:r>
              <a:rPr lang="zh-CN" altLang="en-US" sz="2400" b="0" i="0" dirty="0">
                <a:solidFill>
                  <a:srgbClr val="121212"/>
                </a:solidFill>
                <a:effectLst/>
                <a:latin typeface="方正姚体" panose="02010601030101010101" pitchFamily="2" charset="-122"/>
                <a:ea typeface="方正姚体" panose="02010601030101010101" pitchFamily="2" charset="-122"/>
              </a:rPr>
              <a:t>）</a:t>
            </a:r>
            <a:endParaRPr lang="en-US" altLang="zh-CN" sz="2400" b="0" i="0" dirty="0">
              <a:solidFill>
                <a:srgbClr val="121212"/>
              </a:solidFill>
              <a:effectLst/>
              <a:latin typeface="方正姚体" panose="02010601030101010101" pitchFamily="2" charset="-122"/>
              <a:ea typeface="方正姚体" panose="02010601030101010101" pitchFamily="2" charset="-122"/>
            </a:endParaRPr>
          </a:p>
          <a:p>
            <a:r>
              <a:rPr lang="zh-CN" altLang="en-US" sz="2400" b="0" i="0" dirty="0">
                <a:solidFill>
                  <a:srgbClr val="121212"/>
                </a:solidFill>
                <a:effectLst/>
                <a:latin typeface="方正姚体" panose="02010601030101010101" pitchFamily="2" charset="-122"/>
                <a:ea typeface="方正姚体" panose="02010601030101010101" pitchFamily="2" charset="-122"/>
              </a:rPr>
              <a:t>判别模型（</a:t>
            </a:r>
            <a:r>
              <a:rPr lang="en-US" altLang="zh-CN" sz="2400" b="0" i="0" dirty="0">
                <a:solidFill>
                  <a:srgbClr val="121212"/>
                </a:solidFill>
                <a:effectLst/>
                <a:latin typeface="方正姚体" panose="02010601030101010101" pitchFamily="2" charset="-122"/>
                <a:ea typeface="方正姚体" panose="02010601030101010101" pitchFamily="2" charset="-122"/>
              </a:rPr>
              <a:t>discriminative model D</a:t>
            </a:r>
            <a:r>
              <a:rPr lang="zh-CN" altLang="en-US" sz="2400" b="0" i="0" dirty="0">
                <a:solidFill>
                  <a:srgbClr val="121212"/>
                </a:solidFill>
                <a:effectLst/>
                <a:latin typeface="方正姚体" panose="02010601030101010101" pitchFamily="2" charset="-122"/>
                <a:ea typeface="方正姚体" panose="02010601030101010101" pitchFamily="2" charset="-122"/>
              </a:rPr>
              <a:t>）</a:t>
            </a:r>
            <a:endParaRPr lang="zh-CN" altLang="en-US" sz="24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2678245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D0C12-1BBD-7416-7C9B-B44EED8559B1}"/>
              </a:ext>
            </a:extLst>
          </p:cNvPr>
          <p:cNvSpPr>
            <a:spLocks noGrp="1"/>
          </p:cNvSpPr>
          <p:nvPr>
            <p:ph type="title"/>
          </p:nvPr>
        </p:nvSpPr>
        <p:spPr/>
        <p:txBody>
          <a:bodyPr/>
          <a:lstStyle/>
          <a:p>
            <a:endParaRPr lang="zh-CN" altLang="en-US"/>
          </a:p>
        </p:txBody>
      </p:sp>
      <p:sp>
        <p:nvSpPr>
          <p:cNvPr id="6" name="文本框 5">
            <a:extLst>
              <a:ext uri="{FF2B5EF4-FFF2-40B4-BE49-F238E27FC236}">
                <a16:creationId xmlns:a16="http://schemas.microsoft.com/office/drawing/2014/main" id="{761E17C6-B850-53EE-9AB8-E74CBFE825E9}"/>
              </a:ext>
            </a:extLst>
          </p:cNvPr>
          <p:cNvSpPr txBox="1"/>
          <p:nvPr/>
        </p:nvSpPr>
        <p:spPr>
          <a:xfrm>
            <a:off x="1042059" y="1616875"/>
            <a:ext cx="9820674" cy="461665"/>
          </a:xfrm>
          <a:prstGeom prst="rect">
            <a:avLst/>
          </a:prstGeom>
          <a:noFill/>
        </p:spPr>
        <p:txBody>
          <a:bodyPr wrap="square">
            <a:spAutoFit/>
          </a:bodyPr>
          <a:lstStyle/>
          <a:p>
            <a:r>
              <a:rPr lang="zh-CN" altLang="en-US" sz="2400" b="0" i="0" dirty="0">
                <a:solidFill>
                  <a:srgbClr val="121212"/>
                </a:solidFill>
                <a:effectLst/>
                <a:latin typeface="-apple-system"/>
              </a:rPr>
              <a:t>们以生成图片为例子，最终的目标是实现使用</a:t>
            </a:r>
            <a:r>
              <a:rPr lang="en-US" altLang="zh-CN" sz="2400" b="0" i="0" dirty="0">
                <a:solidFill>
                  <a:srgbClr val="121212"/>
                </a:solidFill>
                <a:effectLst/>
                <a:latin typeface="-apple-system"/>
              </a:rPr>
              <a:t>GAN</a:t>
            </a:r>
            <a:r>
              <a:rPr lang="zh-CN" altLang="en-US" sz="2400" b="0" i="0" dirty="0">
                <a:solidFill>
                  <a:srgbClr val="121212"/>
                </a:solidFill>
                <a:effectLst/>
                <a:latin typeface="-apple-system"/>
              </a:rPr>
              <a:t>网络生成动漫头像</a:t>
            </a:r>
            <a:endParaRPr lang="zh-CN" altLang="en-US" sz="2400" dirty="0"/>
          </a:p>
        </p:txBody>
      </p:sp>
      <p:sp>
        <p:nvSpPr>
          <p:cNvPr id="8" name="文本框 7">
            <a:extLst>
              <a:ext uri="{FF2B5EF4-FFF2-40B4-BE49-F238E27FC236}">
                <a16:creationId xmlns:a16="http://schemas.microsoft.com/office/drawing/2014/main" id="{8B223E91-3DA5-5306-600E-A4C8B2342468}"/>
              </a:ext>
            </a:extLst>
          </p:cNvPr>
          <p:cNvSpPr txBox="1"/>
          <p:nvPr/>
        </p:nvSpPr>
        <p:spPr>
          <a:xfrm>
            <a:off x="1239266" y="2563469"/>
            <a:ext cx="9246645" cy="2677656"/>
          </a:xfrm>
          <a:prstGeom prst="rect">
            <a:avLst/>
          </a:prstGeom>
          <a:solidFill>
            <a:schemeClr val="accent3">
              <a:lumMod val="20000"/>
              <a:lumOff val="80000"/>
            </a:schemeClr>
          </a:solidFill>
        </p:spPr>
        <p:txBody>
          <a:bodyPr wrap="square">
            <a:spAutoFit/>
          </a:bodyPr>
          <a:lstStyle/>
          <a:p>
            <a:r>
              <a:rPr lang="zh-CN" altLang="en-US"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在训练的过程中，生成网络</a:t>
            </a:r>
            <a:r>
              <a:rPr lang="en-US" altLang="zh-CN"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G</a:t>
            </a:r>
            <a:r>
              <a:rPr lang="zh-CN" altLang="en-US"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的目标就是生成假的图片去骗过判别网络</a:t>
            </a:r>
            <a:r>
              <a:rPr lang="en-US" altLang="zh-CN"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D</a:t>
            </a:r>
            <a:r>
              <a:rPr lang="zh-CN" altLang="en-US"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，而判别网络</a:t>
            </a:r>
            <a:r>
              <a:rPr lang="en-US" altLang="zh-CN"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D</a:t>
            </a:r>
            <a:r>
              <a:rPr lang="zh-CN" altLang="en-US"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的目标就是能够分辨出某一张图片是不是由</a:t>
            </a:r>
            <a:r>
              <a:rPr lang="en-US" altLang="zh-CN"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G</a:t>
            </a:r>
            <a:r>
              <a:rPr lang="zh-CN" altLang="en-US"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生成的。这就变成了一个博弈的过程。同时</a:t>
            </a:r>
            <a:r>
              <a:rPr lang="en-US" altLang="zh-CN"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G</a:t>
            </a:r>
            <a:r>
              <a:rPr lang="zh-CN" altLang="en-US"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和</a:t>
            </a:r>
            <a:r>
              <a:rPr lang="en-US" altLang="zh-CN"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D</a:t>
            </a:r>
            <a:r>
              <a:rPr lang="zh-CN" altLang="en-US"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的能力也在训练的过程中逐渐提高。在最理想的情况下， 则就是</a:t>
            </a:r>
            <a:r>
              <a:rPr lang="en-US" altLang="zh-CN" sz="2800" b="1" i="0" dirty="0">
                <a:solidFill>
                  <a:schemeClr val="accent6">
                    <a:lumMod val="75000"/>
                    <a:lumOff val="25000"/>
                  </a:schemeClr>
                </a:solidFill>
                <a:effectLst/>
                <a:latin typeface="华文楷体" panose="02010600040101010101" pitchFamily="2" charset="-122"/>
                <a:ea typeface="华文楷体" panose="02010600040101010101" pitchFamily="2" charset="-122"/>
              </a:rPr>
              <a:t>D(G(z))=0.5</a:t>
            </a:r>
            <a:br>
              <a:rPr lang="zh-CN" altLang="en-US" sz="2800" b="1" dirty="0">
                <a:solidFill>
                  <a:schemeClr val="accent6">
                    <a:lumMod val="75000"/>
                    <a:lumOff val="25000"/>
                  </a:schemeClr>
                </a:solidFill>
                <a:latin typeface="华文楷体" panose="02010600040101010101" pitchFamily="2" charset="-122"/>
                <a:ea typeface="华文楷体" panose="02010600040101010101" pitchFamily="2" charset="-122"/>
              </a:rPr>
            </a:br>
            <a:endParaRPr lang="zh-CN" altLang="en-US" sz="2800" b="1" dirty="0">
              <a:solidFill>
                <a:schemeClr val="accent6">
                  <a:lumMod val="75000"/>
                  <a:lumOff val="25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145699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372E8-260D-5C66-0E24-C44254522BBC}"/>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75EFAB9D-0983-DCAF-AA0A-2B7EBFB639B3}"/>
              </a:ext>
            </a:extLst>
          </p:cNvPr>
          <p:cNvPicPr>
            <a:picLocks noChangeAspect="1"/>
          </p:cNvPicPr>
          <p:nvPr/>
        </p:nvPicPr>
        <p:blipFill rotWithShape="1">
          <a:blip r:embed="rId2">
            <a:extLst>
              <a:ext uri="{28A0092B-C50C-407E-A947-70E740481C1C}">
                <a14:useLocalDpi xmlns:a14="http://schemas.microsoft.com/office/drawing/2010/main" val="0"/>
              </a:ext>
            </a:extLst>
          </a:blip>
          <a:srcRect l="5432" t="4105" r="4246" b="5584"/>
          <a:stretch/>
        </p:blipFill>
        <p:spPr>
          <a:xfrm>
            <a:off x="3733631" y="581891"/>
            <a:ext cx="8458369" cy="5459680"/>
          </a:xfrm>
          <a:prstGeom prst="rect">
            <a:avLst/>
          </a:prstGeom>
        </p:spPr>
      </p:pic>
      <p:sp>
        <p:nvSpPr>
          <p:cNvPr id="6" name="文本框 5">
            <a:extLst>
              <a:ext uri="{FF2B5EF4-FFF2-40B4-BE49-F238E27FC236}">
                <a16:creationId xmlns:a16="http://schemas.microsoft.com/office/drawing/2014/main" id="{D4D6250A-D7EC-E17C-D470-C96DF054B5A8}"/>
              </a:ext>
            </a:extLst>
          </p:cNvPr>
          <p:cNvSpPr txBox="1"/>
          <p:nvPr/>
        </p:nvSpPr>
        <p:spPr>
          <a:xfrm>
            <a:off x="347133" y="1590972"/>
            <a:ext cx="3262966" cy="3785652"/>
          </a:xfrm>
          <a:prstGeom prst="rect">
            <a:avLst/>
          </a:prstGeom>
          <a:noFill/>
        </p:spPr>
        <p:txBody>
          <a:bodyPr wrap="square">
            <a:spAutoFit/>
          </a:bodyPr>
          <a:lstStyle/>
          <a:p>
            <a:pPr algn="l"/>
            <a:r>
              <a:rPr lang="zh-CN" altLang="en-US" sz="2000" b="1" dirty="0">
                <a:solidFill>
                  <a:srgbClr val="121212"/>
                </a:solidFill>
                <a:effectLst/>
                <a:latin typeface="方正姚体" panose="02010601030101010101" pitchFamily="2" charset="-122"/>
                <a:ea typeface="方正姚体" panose="02010601030101010101" pitchFamily="2" charset="-122"/>
              </a:rPr>
              <a:t>一个生成器（“艺术家”）学习创造看起来真实的图像，而判别器（“艺术评论家”）学习区分真假图像。训练过程中，生成器在生成逼真图像方面逐渐变强，而判别器在辨别这些图像的能力上逐渐变强。当判别器不再能够区分真实图片和伪造图片时，训练过程达到平衡。</a:t>
            </a:r>
          </a:p>
          <a:p>
            <a:br>
              <a:rPr lang="zh-CN" altLang="en-US" sz="2000" b="1" dirty="0">
                <a:latin typeface="方正姚体" panose="02010601030101010101" pitchFamily="2" charset="-122"/>
                <a:ea typeface="方正姚体" panose="02010601030101010101" pitchFamily="2" charset="-122"/>
              </a:rPr>
            </a:br>
            <a:endParaRPr lang="zh-CN" altLang="en-US" sz="2000" b="1"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1458090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dirty="0">
                <a:solidFill>
                  <a:schemeClr val="tx2"/>
                </a:solidFill>
                <a:ea typeface="微软雅黑" panose="020B0503020204020204" pitchFamily="34" charset="-122"/>
              </a:rPr>
              <a:t>深度学习常用软件包</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en-US" altLang="zh-CN" sz="2000" dirty="0" err="1">
                <a:solidFill>
                  <a:schemeClr val="tx2"/>
                </a:solidFill>
                <a:latin typeface="+mn-lt"/>
              </a:rPr>
              <a:t>Tensorflow</a:t>
            </a:r>
            <a:endParaRPr lang="en-US" altLang="zh-CN" sz="2000" dirty="0">
              <a:solidFill>
                <a:schemeClr val="tx2"/>
              </a:solidFill>
              <a:latin typeface="+mn-lt"/>
            </a:endParaRPr>
          </a:p>
          <a:p>
            <a:pPr marL="0" indent="0">
              <a:buNone/>
            </a:pPr>
            <a:r>
              <a:rPr lang="en-US" altLang="zh-CN" sz="2000" dirty="0">
                <a:hlinkClick r:id="rId2"/>
              </a:rPr>
              <a:t>  https://www.tensorflow.org/</a:t>
            </a:r>
            <a:endParaRPr lang="en-US" altLang="zh-CN" sz="2000" dirty="0"/>
          </a:p>
          <a:p>
            <a:pPr marL="457200" indent="-457200">
              <a:buFont typeface="Wingdings" panose="05000000000000000000" pitchFamily="2" charset="2"/>
              <a:buChar char="l"/>
            </a:pPr>
            <a:r>
              <a:rPr lang="en-US" altLang="zh-CN" sz="2000" dirty="0" err="1">
                <a:solidFill>
                  <a:schemeClr val="tx2"/>
                </a:solidFill>
                <a:latin typeface="+mn-lt"/>
              </a:rPr>
              <a:t>PyTorch</a:t>
            </a:r>
            <a:endParaRPr lang="en-US" altLang="zh-CN" sz="2000" dirty="0">
              <a:solidFill>
                <a:schemeClr val="tx2"/>
              </a:solidFill>
              <a:latin typeface="+mn-lt"/>
            </a:endParaRPr>
          </a:p>
          <a:p>
            <a:pPr marL="0" indent="0">
              <a:buNone/>
            </a:pPr>
            <a:r>
              <a:rPr lang="en-US" altLang="zh-CN" b="1" dirty="0">
                <a:solidFill>
                  <a:srgbClr val="013990"/>
                </a:solidFill>
              </a:rPr>
              <a:t>   </a:t>
            </a:r>
            <a:r>
              <a:rPr lang="en-US" altLang="zh-CN" sz="2000" dirty="0">
                <a:hlinkClick r:id="rId3"/>
              </a:rPr>
              <a:t>https://Pytorch.org/</a:t>
            </a:r>
            <a:endParaRPr lang="en-US" altLang="zh-CN" sz="2000" dirty="0"/>
          </a:p>
          <a:p>
            <a:pPr marL="0" indent="0">
              <a:buNone/>
            </a:pPr>
            <a:endParaRPr lang="en-US" altLang="zh-CN" sz="2000" dirty="0"/>
          </a:p>
          <a:p>
            <a:pPr marL="342900" indent="-342900">
              <a:lnSpc>
                <a:spcPct val="110000"/>
              </a:lnSpc>
              <a:buSzPct val="120000"/>
            </a:pPr>
            <a:r>
              <a:rPr lang="zh-CN" altLang="en-US" dirty="0">
                <a:solidFill>
                  <a:schemeClr val="tx2"/>
                </a:solidFill>
                <a:ea typeface="微软雅黑" panose="020B0503020204020204" pitchFamily="34" charset="-122"/>
              </a:rPr>
              <a:t>神经网络基础教材</a:t>
            </a:r>
            <a:endParaRPr lang="en-US" altLang="zh-CN" dirty="0">
              <a:solidFill>
                <a:schemeClr val="tx2"/>
              </a:solidFill>
              <a:ea typeface="微软雅黑" panose="020B0503020204020204" pitchFamily="34" charset="-122"/>
            </a:endParaRPr>
          </a:p>
          <a:p>
            <a:pPr marL="0" indent="0">
              <a:buNone/>
            </a:pPr>
            <a:r>
              <a:rPr lang="en-US" altLang="zh-CN" dirty="0">
                <a:solidFill>
                  <a:srgbClr val="013990"/>
                </a:solidFill>
                <a:latin typeface="+mn-ea"/>
              </a:rPr>
              <a:t> </a:t>
            </a:r>
            <a:r>
              <a:rPr lang="en-US" altLang="zh-CN" dirty="0"/>
              <a:t> </a:t>
            </a:r>
            <a:r>
              <a:rPr lang="en-US" altLang="zh-CN" sz="2000" dirty="0"/>
              <a:t>http://hagan.okstate.edu/</a:t>
            </a:r>
            <a:endParaRPr lang="zh-CN" altLang="en-US" sz="2000" dirty="0"/>
          </a:p>
          <a:p>
            <a:pPr marL="0" indent="0">
              <a:buNone/>
            </a:pPr>
            <a:endParaRPr lang="en-US" altLang="zh-CN" dirty="0"/>
          </a:p>
          <a:p>
            <a:endParaRPr lang="zh-CN" altLang="en-US" dirty="0"/>
          </a:p>
        </p:txBody>
      </p:sp>
    </p:spTree>
    <p:extLst>
      <p:ext uri="{BB962C8B-B14F-4D97-AF65-F5344CB8AC3E}">
        <p14:creationId xmlns:p14="http://schemas.microsoft.com/office/powerpoint/2010/main" val="26836520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4350" y="42864"/>
            <a:ext cx="1379264" cy="758024"/>
          </a:xfrm>
        </p:spPr>
        <p:txBody>
          <a:bodyPr/>
          <a:lstStyle/>
          <a:p>
            <a:r>
              <a:rPr lang="zh-CN" altLang="en-US" dirty="0"/>
              <a:t>教 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859" y="889419"/>
            <a:ext cx="4327141" cy="559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0276" t="2686" r="25908" b="5360"/>
          <a:stretch/>
        </p:blipFill>
        <p:spPr>
          <a:xfrm>
            <a:off x="6143839" y="889419"/>
            <a:ext cx="3855703" cy="5555769"/>
          </a:xfrm>
          <a:prstGeom prst="rect">
            <a:avLst/>
          </a:prstGeom>
        </p:spPr>
      </p:pic>
    </p:spTree>
    <p:extLst>
      <p:ext uri="{BB962C8B-B14F-4D97-AF65-F5344CB8AC3E}">
        <p14:creationId xmlns:p14="http://schemas.microsoft.com/office/powerpoint/2010/main" val="30739490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阅读材料</a:t>
            </a:r>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a:solidFill>
                  <a:schemeClr val="tx2"/>
                </a:solidFill>
                <a:ea typeface="微软雅黑" panose="020B0503020204020204" pitchFamily="34" charset="-122"/>
              </a:rPr>
              <a:t>主流</a:t>
            </a:r>
            <a:r>
              <a:rPr lang="zh-CN" altLang="en-US" dirty="0">
                <a:solidFill>
                  <a:schemeClr val="tx2"/>
                </a:solidFill>
                <a:ea typeface="微软雅黑" panose="020B0503020204020204" pitchFamily="34" charset="-122"/>
              </a:rPr>
              <a:t>学术期刊</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en-US" altLang="zh-CN" sz="2000" dirty="0">
                <a:latin typeface="+mn-lt"/>
              </a:rPr>
              <a:t>Neural Computation</a:t>
            </a:r>
          </a:p>
          <a:p>
            <a:pPr marL="457200" indent="-457200">
              <a:buFont typeface="Wingdings" panose="05000000000000000000" pitchFamily="2" charset="2"/>
              <a:buChar char="l"/>
            </a:pPr>
            <a:r>
              <a:rPr lang="en-US" altLang="zh-CN" sz="2000" dirty="0">
                <a:latin typeface="+mn-lt"/>
              </a:rPr>
              <a:t>Neural Networks</a:t>
            </a:r>
          </a:p>
          <a:p>
            <a:pPr marL="457200" indent="-457200">
              <a:buFont typeface="Wingdings" panose="05000000000000000000" pitchFamily="2" charset="2"/>
              <a:buChar char="l"/>
            </a:pPr>
            <a:r>
              <a:rPr lang="en-US" altLang="zh-CN" sz="2000" dirty="0">
                <a:latin typeface="+mn-lt"/>
              </a:rPr>
              <a:t>IEEE Transactions on Neural Networks and Learning Systems</a:t>
            </a:r>
          </a:p>
          <a:p>
            <a:pPr marL="342900" indent="-342900">
              <a:lnSpc>
                <a:spcPct val="110000"/>
              </a:lnSpc>
              <a:buSzPct val="120000"/>
            </a:pPr>
            <a:r>
              <a:rPr lang="zh-CN" altLang="en-US" dirty="0">
                <a:solidFill>
                  <a:schemeClr val="tx2"/>
                </a:solidFill>
                <a:ea typeface="微软雅黑" panose="020B0503020204020204" pitchFamily="34" charset="-122"/>
              </a:rPr>
              <a:t>国际会议</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zh-CN" altLang="en-US" sz="2000" dirty="0">
                <a:latin typeface="+mn-lt"/>
              </a:rPr>
              <a:t>国际神经信息处理系统会议（</a:t>
            </a:r>
            <a:r>
              <a:rPr lang="en-US" altLang="zh-CN" sz="2000" dirty="0">
                <a:latin typeface="+mn-lt"/>
              </a:rPr>
              <a:t>NIPS</a:t>
            </a:r>
            <a:r>
              <a:rPr lang="zh-CN" altLang="en-US" sz="2000" dirty="0">
                <a:latin typeface="+mn-lt"/>
              </a:rPr>
              <a:t>）</a:t>
            </a:r>
            <a:endParaRPr lang="en-US" altLang="zh-CN" sz="2000" dirty="0">
              <a:latin typeface="+mn-lt"/>
            </a:endParaRPr>
          </a:p>
          <a:p>
            <a:pPr marL="457200" indent="-457200">
              <a:buFont typeface="Wingdings" panose="05000000000000000000" pitchFamily="2" charset="2"/>
              <a:buChar char="l"/>
            </a:pPr>
            <a:r>
              <a:rPr lang="zh-CN" altLang="en-US" sz="2000" dirty="0">
                <a:latin typeface="+mn-lt"/>
              </a:rPr>
              <a:t>国际神经网络联合会议（</a:t>
            </a:r>
            <a:r>
              <a:rPr lang="en-US" altLang="zh-CN" sz="2000" dirty="0">
                <a:latin typeface="+mn-lt"/>
              </a:rPr>
              <a:t>IJCNN</a:t>
            </a:r>
            <a:r>
              <a:rPr lang="zh-CN" altLang="en-US" sz="2000" dirty="0">
                <a:latin typeface="+mn-lt"/>
              </a:rPr>
              <a:t>）</a:t>
            </a:r>
            <a:endParaRPr lang="en-US" altLang="zh-CN" sz="2000" dirty="0">
              <a:latin typeface="+mn-lt"/>
            </a:endParaRPr>
          </a:p>
          <a:p>
            <a:pPr marL="342900" indent="-342900">
              <a:lnSpc>
                <a:spcPct val="110000"/>
              </a:lnSpc>
              <a:buSzPct val="120000"/>
            </a:pPr>
            <a:r>
              <a:rPr lang="zh-CN" altLang="en-US" dirty="0">
                <a:solidFill>
                  <a:schemeClr val="tx2"/>
                </a:solidFill>
                <a:ea typeface="微软雅黑" panose="020B0503020204020204" pitchFamily="34" charset="-122"/>
              </a:rPr>
              <a:t>区域性国际会议</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zh-CN" altLang="en-US" sz="2000" dirty="0">
                <a:latin typeface="+mn-lt"/>
              </a:rPr>
              <a:t>欧洲神经网络会议（</a:t>
            </a:r>
            <a:r>
              <a:rPr lang="en-US" altLang="zh-CN" sz="2000" dirty="0">
                <a:latin typeface="+mn-lt"/>
              </a:rPr>
              <a:t>ICANN</a:t>
            </a:r>
            <a:r>
              <a:rPr lang="zh-CN" altLang="en-US" sz="2000" dirty="0">
                <a:latin typeface="+mn-lt"/>
              </a:rPr>
              <a:t>）</a:t>
            </a:r>
            <a:endParaRPr lang="en-US" altLang="zh-CN" sz="2000" dirty="0">
              <a:latin typeface="+mn-lt"/>
            </a:endParaRPr>
          </a:p>
          <a:p>
            <a:pPr marL="457200" indent="-457200">
              <a:buFont typeface="Wingdings" panose="05000000000000000000" pitchFamily="2" charset="2"/>
              <a:buChar char="l"/>
            </a:pPr>
            <a:r>
              <a:rPr lang="zh-CN" altLang="en-US" sz="2000" dirty="0">
                <a:latin typeface="+mn-lt"/>
              </a:rPr>
              <a:t>亚太神经网络会议（</a:t>
            </a:r>
            <a:r>
              <a:rPr lang="en-US" altLang="zh-CN" sz="2000" dirty="0">
                <a:latin typeface="+mn-lt"/>
              </a:rPr>
              <a:t>ICONIP</a:t>
            </a:r>
            <a:r>
              <a:rPr lang="zh-CN" altLang="en-US" sz="2000" dirty="0">
                <a:latin typeface="+mn-lt"/>
              </a:rPr>
              <a:t>）</a:t>
            </a:r>
            <a:endParaRPr lang="en-US" altLang="zh-CN" sz="2000" dirty="0">
              <a:latin typeface="+mn-lt"/>
            </a:endParaRPr>
          </a:p>
          <a:p>
            <a:pPr marL="0" indent="0">
              <a:buNone/>
            </a:pPr>
            <a:endParaRPr lang="en-US" altLang="zh-CN" dirty="0"/>
          </a:p>
          <a:p>
            <a:endParaRPr lang="zh-CN" altLang="en-US" dirty="0"/>
          </a:p>
        </p:txBody>
      </p:sp>
    </p:spTree>
    <p:extLst>
      <p:ext uri="{BB962C8B-B14F-4D97-AF65-F5344CB8AC3E}">
        <p14:creationId xmlns:p14="http://schemas.microsoft.com/office/powerpoint/2010/main" val="1233928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8634" y="129928"/>
            <a:ext cx="7886700" cy="570310"/>
          </a:xfrm>
        </p:spPr>
        <p:txBody>
          <a:bodyPr vert="horz" lIns="91440" tIns="45720" rIns="91440" bIns="45720" rtlCol="0" anchor="ctr">
            <a:normAutofit fontScale="90000"/>
          </a:bodyPr>
          <a:lstStyle/>
          <a:p>
            <a:r>
              <a:rPr altLang="en-US" dirty="0" err="1">
                <a:latin typeface="+mj-ea"/>
                <a:ea typeface="+mj-ea"/>
              </a:rPr>
              <a:t>单层神经网络（感知器</a:t>
            </a:r>
            <a:r>
              <a:rPr altLang="en-US" dirty="0">
                <a:latin typeface="+mj-ea"/>
                <a:ea typeface="+mj-ea"/>
              </a:rPr>
              <a:t>）</a:t>
            </a:r>
            <a:endParaRPr altLang="zh-CN" dirty="0">
              <a:latin typeface="+mj-ea"/>
              <a:ea typeface="+mj-ea"/>
            </a:endParaRPr>
          </a:p>
        </p:txBody>
      </p:sp>
      <p:sp>
        <p:nvSpPr>
          <p:cNvPr id="27651" name="内容占位符 2"/>
          <p:cNvSpPr>
            <a:spLocks noGrp="1"/>
          </p:cNvSpPr>
          <p:nvPr>
            <p:ph idx="1"/>
          </p:nvPr>
        </p:nvSpPr>
        <p:spPr>
          <a:xfrm>
            <a:off x="485876" y="1676400"/>
            <a:ext cx="5610124" cy="3888581"/>
          </a:xfrm>
        </p:spPr>
        <p:txBody>
          <a:bodyPr>
            <a:noAutofit/>
          </a:bodyPr>
          <a:lstStyle/>
          <a:p>
            <a:pPr eaLnBrk="1" hangingPunct="1">
              <a:lnSpc>
                <a:spcPct val="150000"/>
              </a:lnSpc>
            </a:pPr>
            <a:r>
              <a:rPr altLang="en-US" sz="2400" b="1" dirty="0">
                <a:latin typeface="+mn-ea"/>
                <a:ea typeface="+mn-ea"/>
              </a:rPr>
              <a:t> 假如要预测的目标不再是一个值，而是一个向量，例如</a:t>
            </a:r>
            <a:r>
              <a:rPr lang="en-US" altLang="zh-CN" sz="2400" b="1" dirty="0">
                <a:latin typeface="+mn-ea"/>
                <a:ea typeface="+mn-ea"/>
              </a:rPr>
              <a:t>[2,3]</a:t>
            </a:r>
            <a:r>
              <a:rPr altLang="en-US" sz="2400" b="1" dirty="0">
                <a:latin typeface="+mn-ea"/>
                <a:ea typeface="+mn-ea"/>
              </a:rPr>
              <a:t>。那么可以在输出层再增加一个“输出单元”。</a:t>
            </a:r>
            <a:endParaRPr lang="en-US" altLang="zh-CN" sz="2400" b="1" dirty="0">
              <a:latin typeface="+mn-ea"/>
              <a:ea typeface="+mn-ea"/>
            </a:endParaRPr>
          </a:p>
          <a:p>
            <a:pPr eaLnBrk="1" hangingPunct="1">
              <a:lnSpc>
                <a:spcPct val="150000"/>
              </a:lnSpc>
            </a:pPr>
            <a:r>
              <a:rPr altLang="en-US" sz="2400" b="1" dirty="0">
                <a:latin typeface="+mn-ea"/>
                <a:ea typeface="+mn-ea"/>
              </a:rPr>
              <a:t>下图显示了带有</a:t>
            </a:r>
            <a:r>
              <a:rPr altLang="en-US" sz="2400" b="1" dirty="0">
                <a:solidFill>
                  <a:srgbClr val="C00000"/>
                </a:solidFill>
                <a:latin typeface="+mn-ea"/>
                <a:ea typeface="+mn-ea"/>
              </a:rPr>
              <a:t>两个输出单元的单层神经网络</a:t>
            </a:r>
            <a:r>
              <a:rPr altLang="en-US" sz="2400" b="1" dirty="0">
                <a:latin typeface="+mn-ea"/>
                <a:ea typeface="+mn-ea"/>
              </a:rPr>
              <a:t>，其中输出单元</a:t>
            </a:r>
            <a:r>
              <a:rPr lang="en-US" altLang="zh-CN" sz="2400" b="1" dirty="0">
                <a:latin typeface="+mn-ea"/>
                <a:ea typeface="+mn-ea"/>
              </a:rPr>
              <a:t>z</a:t>
            </a:r>
            <a:r>
              <a:rPr lang="en-US" altLang="zh-CN" sz="2400" b="1" baseline="-25000" dirty="0">
                <a:latin typeface="+mn-ea"/>
                <a:ea typeface="+mn-ea"/>
              </a:rPr>
              <a:t>1</a:t>
            </a:r>
            <a:r>
              <a:rPr altLang="en-US" sz="2400" b="1" dirty="0">
                <a:latin typeface="+mn-ea"/>
                <a:ea typeface="+mn-ea"/>
              </a:rPr>
              <a:t>的计算公式如下图。</a:t>
            </a:r>
          </a:p>
        </p:txBody>
      </p:sp>
      <p:pic>
        <p:nvPicPr>
          <p:cNvPr id="27652"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66273" y="442043"/>
            <a:ext cx="4327558" cy="438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18618" y="5250656"/>
            <a:ext cx="4593431"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0425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1768" y="178593"/>
            <a:ext cx="7886700" cy="570310"/>
          </a:xfrm>
        </p:spPr>
        <p:txBody>
          <a:bodyPr vert="horz" lIns="91440" tIns="45720" rIns="91440" bIns="45720" rtlCol="0" anchor="ctr">
            <a:normAutofit fontScale="90000"/>
          </a:bodyPr>
          <a:lstStyle/>
          <a:p>
            <a:r>
              <a:rPr altLang="en-US" dirty="0" err="1">
                <a:latin typeface="+mj-ea"/>
                <a:ea typeface="+mj-ea"/>
              </a:rPr>
              <a:t>单层神经网络（感知器</a:t>
            </a:r>
            <a:r>
              <a:rPr altLang="en-US" dirty="0">
                <a:latin typeface="+mj-ea"/>
                <a:ea typeface="+mj-ea"/>
              </a:rPr>
              <a:t>）</a:t>
            </a:r>
            <a:endParaRPr altLang="zh-CN" dirty="0">
              <a:latin typeface="+mj-ea"/>
              <a:ea typeface="+mj-ea"/>
            </a:endParaRPr>
          </a:p>
        </p:txBody>
      </p:sp>
      <p:sp>
        <p:nvSpPr>
          <p:cNvPr id="28675" name="内容占位符 2"/>
          <p:cNvSpPr>
            <a:spLocks noGrp="1"/>
          </p:cNvSpPr>
          <p:nvPr>
            <p:ph idx="1"/>
          </p:nvPr>
        </p:nvSpPr>
        <p:spPr>
          <a:xfrm>
            <a:off x="429294" y="1875982"/>
            <a:ext cx="5425010" cy="3888581"/>
          </a:xfrm>
        </p:spPr>
        <p:txBody>
          <a:bodyPr>
            <a:noAutofit/>
          </a:bodyPr>
          <a:lstStyle/>
          <a:p>
            <a:pPr eaLnBrk="1" hangingPunct="1">
              <a:lnSpc>
                <a:spcPct val="150000"/>
              </a:lnSpc>
            </a:pPr>
            <a:r>
              <a:rPr altLang="en-US" sz="2400" b="1" dirty="0">
                <a:latin typeface="+mn-ea"/>
                <a:ea typeface="+mn-ea"/>
              </a:rPr>
              <a:t> 假如要预测的目标不再是一个值，而是一个向量，例如</a:t>
            </a:r>
            <a:r>
              <a:rPr lang="en-US" altLang="zh-CN" sz="2400" b="1" dirty="0">
                <a:latin typeface="+mn-ea"/>
                <a:ea typeface="+mn-ea"/>
              </a:rPr>
              <a:t>[2,3]</a:t>
            </a:r>
            <a:r>
              <a:rPr altLang="en-US" sz="2400" b="1" dirty="0">
                <a:latin typeface="+mn-ea"/>
                <a:ea typeface="+mn-ea"/>
              </a:rPr>
              <a:t>。那么可以在输出层再增加一个“输出单元”。</a:t>
            </a:r>
            <a:endParaRPr lang="en-US" altLang="zh-CN" sz="2400" b="1" dirty="0">
              <a:latin typeface="+mn-ea"/>
              <a:ea typeface="+mn-ea"/>
            </a:endParaRPr>
          </a:p>
          <a:p>
            <a:pPr eaLnBrk="1" hangingPunct="1">
              <a:lnSpc>
                <a:spcPct val="150000"/>
              </a:lnSpc>
            </a:pPr>
            <a:r>
              <a:rPr altLang="en-US" sz="2400" b="1" dirty="0">
                <a:latin typeface="+mn-ea"/>
                <a:ea typeface="+mn-ea"/>
              </a:rPr>
              <a:t>下图显示了带有</a:t>
            </a:r>
            <a:r>
              <a:rPr altLang="en-US" sz="2400" b="1" dirty="0">
                <a:solidFill>
                  <a:srgbClr val="C00000"/>
                </a:solidFill>
                <a:latin typeface="+mn-ea"/>
                <a:ea typeface="+mn-ea"/>
              </a:rPr>
              <a:t>两个输出单元的单层神经网络</a:t>
            </a:r>
            <a:r>
              <a:rPr altLang="en-US" sz="2400" b="1" dirty="0">
                <a:latin typeface="+mn-ea"/>
                <a:ea typeface="+mn-ea"/>
              </a:rPr>
              <a:t>，其中输出单元</a:t>
            </a:r>
            <a:r>
              <a:rPr lang="en-US" altLang="zh-CN" sz="2400" b="1" dirty="0">
                <a:latin typeface="+mn-ea"/>
                <a:ea typeface="+mn-ea"/>
              </a:rPr>
              <a:t>z</a:t>
            </a:r>
            <a:r>
              <a:rPr lang="en-US" altLang="zh-CN" sz="2400" b="1" baseline="-25000" dirty="0">
                <a:latin typeface="+mn-ea"/>
                <a:ea typeface="+mn-ea"/>
              </a:rPr>
              <a:t>1</a:t>
            </a:r>
            <a:r>
              <a:rPr altLang="en-US" sz="2400" b="1" dirty="0">
                <a:latin typeface="+mn-ea"/>
                <a:ea typeface="+mn-ea"/>
              </a:rPr>
              <a:t>的计算公式如下图。</a:t>
            </a:r>
          </a:p>
        </p:txBody>
      </p:sp>
      <p:pic>
        <p:nvPicPr>
          <p:cNvPr id="2867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66273" y="998935"/>
            <a:ext cx="3734990" cy="375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4304" y="4941095"/>
            <a:ext cx="4450556"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50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8076" y="83939"/>
            <a:ext cx="7886700" cy="570310"/>
          </a:xfrm>
        </p:spPr>
        <p:txBody>
          <a:bodyPr vert="horz" lIns="91440" tIns="45720" rIns="91440" bIns="45720" rtlCol="0" anchor="ctr">
            <a:normAutofit fontScale="90000"/>
          </a:bodyPr>
          <a:lstStyle/>
          <a:p>
            <a:r>
              <a:rPr altLang="en-US" dirty="0" err="1">
                <a:latin typeface="+mj-ea"/>
                <a:ea typeface="+mj-ea"/>
              </a:rPr>
              <a:t>单层神经网络（感知器</a:t>
            </a:r>
            <a:r>
              <a:rPr altLang="en-US" dirty="0">
                <a:latin typeface="+mj-ea"/>
                <a:ea typeface="+mj-ea"/>
              </a:rPr>
              <a:t>）</a:t>
            </a:r>
            <a:endParaRPr altLang="zh-CN" dirty="0">
              <a:latin typeface="+mj-ea"/>
              <a:ea typeface="+mj-ea"/>
            </a:endParaRPr>
          </a:p>
        </p:txBody>
      </p:sp>
      <p:sp>
        <p:nvSpPr>
          <p:cNvPr id="29699" name="内容占位符 2"/>
          <p:cNvSpPr>
            <a:spLocks noGrp="1"/>
          </p:cNvSpPr>
          <p:nvPr>
            <p:ph idx="1"/>
          </p:nvPr>
        </p:nvSpPr>
        <p:spPr>
          <a:xfrm>
            <a:off x="658416" y="1222772"/>
            <a:ext cx="5928364" cy="3348038"/>
          </a:xfrm>
        </p:spPr>
        <p:txBody>
          <a:bodyPr>
            <a:normAutofit/>
          </a:bodyPr>
          <a:lstStyle/>
          <a:p>
            <a:pPr eaLnBrk="1" hangingPunct="1">
              <a:lnSpc>
                <a:spcPct val="150000"/>
              </a:lnSpc>
            </a:pPr>
            <a:r>
              <a:rPr altLang="en-US" sz="2400" dirty="0"/>
              <a:t> 会发现这两个公式就是线性代数方程组。因此可以用矩阵乘法来表达这两个公式。</a:t>
            </a:r>
          </a:p>
        </p:txBody>
      </p:sp>
      <p:pic>
        <p:nvPicPr>
          <p:cNvPr id="2970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2047" y="1034655"/>
            <a:ext cx="3348038" cy="407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6483" y="2624436"/>
            <a:ext cx="3829050" cy="85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1301" y="4617542"/>
            <a:ext cx="1942188" cy="5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1301" y="3620989"/>
            <a:ext cx="2201297" cy="85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81437" y="4570810"/>
            <a:ext cx="1500285" cy="53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560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9515" y="146446"/>
            <a:ext cx="7886700" cy="570310"/>
          </a:xfrm>
        </p:spPr>
        <p:txBody>
          <a:bodyPr vert="horz" lIns="91440" tIns="45720" rIns="91440" bIns="45720" rtlCol="0" anchor="ctr">
            <a:normAutofit fontScale="90000"/>
          </a:bodyPr>
          <a:lstStyle/>
          <a:p>
            <a:r>
              <a:rPr altLang="en-US" dirty="0" err="1">
                <a:latin typeface="+mj-ea"/>
                <a:ea typeface="+mj-ea"/>
              </a:rPr>
              <a:t>感知器的例子</a:t>
            </a:r>
            <a:endParaRPr altLang="zh-CN" dirty="0">
              <a:latin typeface="+mj-ea"/>
              <a:ea typeface="+mj-ea"/>
            </a:endParaRPr>
          </a:p>
        </p:txBody>
      </p:sp>
      <p:sp>
        <p:nvSpPr>
          <p:cNvPr id="30723" name="内容占位符 2"/>
          <p:cNvSpPr>
            <a:spLocks noGrp="1"/>
          </p:cNvSpPr>
          <p:nvPr>
            <p:ph idx="1"/>
          </p:nvPr>
        </p:nvSpPr>
        <p:spPr>
          <a:xfrm>
            <a:off x="694135" y="1114877"/>
            <a:ext cx="4861322" cy="1502199"/>
          </a:xfrm>
        </p:spPr>
        <p:txBody>
          <a:bodyPr vert="horz" lIns="91440" tIns="46800" rIns="91440" bIns="45720" rtlCol="0">
            <a:normAutofit/>
          </a:bodyPr>
          <a:lstStyle/>
          <a:p>
            <a:pPr>
              <a:lnSpc>
                <a:spcPct val="150000"/>
              </a:lnSpc>
            </a:pPr>
            <a:r>
              <a:rPr altLang="en-US" sz="2000" b="1" dirty="0">
                <a:latin typeface="+mn-ea"/>
                <a:ea typeface="+mn-ea"/>
              </a:rPr>
              <a:t> 城里正在举办一年一度的游戏动漫展览，小明拿不定主意，周末要不要去参观。他决定考虑三个因素。</a:t>
            </a:r>
            <a:endParaRPr lang="en-US" altLang="zh-CN" sz="2000" b="1" dirty="0">
              <a:latin typeface="+mn-ea"/>
              <a:ea typeface="+mn-ea"/>
            </a:endParaRPr>
          </a:p>
          <a:p>
            <a:pPr>
              <a:lnSpc>
                <a:spcPct val="150000"/>
              </a:lnSpc>
            </a:pPr>
            <a:endParaRPr lang="en-US" altLang="zh-CN" sz="2000" b="1" dirty="0">
              <a:latin typeface="+mn-ea"/>
              <a:ea typeface="+mn-ea"/>
            </a:endParaRPr>
          </a:p>
          <a:p>
            <a:pPr>
              <a:lnSpc>
                <a:spcPct val="150000"/>
              </a:lnSpc>
            </a:pPr>
            <a:endParaRPr lang="en-US" altLang="zh-CN" sz="2000" b="1" dirty="0">
              <a:latin typeface="+mn-ea"/>
              <a:ea typeface="+mn-ea"/>
            </a:endParaRPr>
          </a:p>
        </p:txBody>
      </p:sp>
      <p:pic>
        <p:nvPicPr>
          <p:cNvPr id="30724"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6544" y="1052513"/>
            <a:ext cx="3874294" cy="285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5721" y="2706218"/>
            <a:ext cx="3596760" cy="153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内容占位符 2"/>
          <p:cNvSpPr txBox="1">
            <a:spLocks/>
          </p:cNvSpPr>
          <p:nvPr/>
        </p:nvSpPr>
        <p:spPr bwMode="auto">
          <a:xfrm>
            <a:off x="694135" y="4478405"/>
            <a:ext cx="8533209" cy="1350169"/>
          </a:xfrm>
          <a:prstGeom prst="rect">
            <a:avLst/>
          </a:prstGeom>
        </p:spPr>
        <p:txBody>
          <a:bodyPr vert="horz" lIns="91440" tIns="46800" rIns="91440" bIns="45720" rtlCol="0">
            <a:normAutofit lnSpcReduction="10000"/>
          </a:bodyPr>
          <a:lstStyle>
            <a:lvl1pPr marL="228600" indent="-360000">
              <a:lnSpc>
                <a:spcPct val="150000"/>
              </a:lnSpc>
              <a:spcBef>
                <a:spcPts val="1000"/>
              </a:spcBef>
              <a:buClr>
                <a:schemeClr val="accent1"/>
              </a:buClr>
              <a:buSzPct val="100000"/>
              <a:buFont typeface="Wingdings" panose="05000000000000000000" pitchFamily="2" charset="2"/>
              <a:buChar char="p"/>
              <a:defRPr lang="zh-CN" altLang="en-US" sz="2000" baseline="0" dirty="0" smtClean="0">
                <a:latin typeface="+mn-ea"/>
              </a:defRPr>
            </a:lvl1pPr>
            <a:lvl2pPr marL="685800" indent="-360000">
              <a:lnSpc>
                <a:spcPct val="90000"/>
              </a:lnSpc>
              <a:spcBef>
                <a:spcPts val="500"/>
              </a:spcBef>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r>
              <a:rPr lang="zh-CN" altLang="en-US" b="1" dirty="0"/>
              <a:t>这就构成一个感知器。上面三个因素就是外部输入，最后的决定就是感知器的输出。如果三个因素都是 </a:t>
            </a:r>
            <a:r>
              <a:rPr lang="en-US" altLang="zh-CN" b="1" dirty="0"/>
              <a:t>Yes</a:t>
            </a:r>
            <a:r>
              <a:rPr lang="zh-CN" altLang="en-US" b="1" dirty="0"/>
              <a:t>（使用</a:t>
            </a:r>
            <a:r>
              <a:rPr lang="en-US" altLang="zh-CN" b="1" dirty="0"/>
              <a:t>1</a:t>
            </a:r>
            <a:r>
              <a:rPr lang="zh-CN" altLang="en-US" b="1" dirty="0"/>
              <a:t>表示），输出就是</a:t>
            </a:r>
            <a:r>
              <a:rPr lang="en-US" altLang="zh-CN" b="1" dirty="0"/>
              <a:t>1</a:t>
            </a:r>
            <a:r>
              <a:rPr lang="zh-CN" altLang="en-US" b="1" dirty="0"/>
              <a:t>（去参观）；如果都是 </a:t>
            </a:r>
            <a:r>
              <a:rPr lang="en-US" altLang="zh-CN" b="1" dirty="0"/>
              <a:t>No</a:t>
            </a:r>
            <a:r>
              <a:rPr lang="zh-CN" altLang="en-US" b="1" dirty="0"/>
              <a:t>（使用</a:t>
            </a:r>
            <a:r>
              <a:rPr lang="en-US" altLang="zh-CN" b="1" dirty="0"/>
              <a:t>0</a:t>
            </a:r>
            <a:r>
              <a:rPr lang="zh-CN" altLang="en-US" b="1" dirty="0"/>
              <a:t>表示），输出就是</a:t>
            </a:r>
            <a:r>
              <a:rPr lang="en-US" altLang="zh-CN" b="1" dirty="0"/>
              <a:t>0</a:t>
            </a:r>
            <a:r>
              <a:rPr lang="zh-CN" altLang="en-US" b="1" dirty="0"/>
              <a:t>（不去参观）。</a:t>
            </a:r>
          </a:p>
        </p:txBody>
      </p:sp>
    </p:spTree>
    <p:extLst>
      <p:ext uri="{BB962C8B-B14F-4D97-AF65-F5344CB8AC3E}">
        <p14:creationId xmlns:p14="http://schemas.microsoft.com/office/powerpoint/2010/main" val="1758242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3704" y="114737"/>
            <a:ext cx="7886700" cy="570310"/>
          </a:xfrm>
        </p:spPr>
        <p:txBody>
          <a:bodyPr vert="horz" lIns="91440" tIns="45720" rIns="91440" bIns="45720" rtlCol="0" anchor="ctr">
            <a:normAutofit fontScale="90000"/>
          </a:bodyPr>
          <a:lstStyle/>
          <a:p>
            <a:r>
              <a:rPr altLang="en-US" dirty="0" err="1">
                <a:latin typeface="+mj-ea"/>
                <a:ea typeface="+mj-ea"/>
              </a:rPr>
              <a:t>感知器的例子</a:t>
            </a:r>
            <a:endParaRPr altLang="zh-CN" dirty="0">
              <a:latin typeface="+mj-ea"/>
              <a:ea typeface="+mj-ea"/>
            </a:endParaRPr>
          </a:p>
        </p:txBody>
      </p:sp>
      <p:sp>
        <p:nvSpPr>
          <p:cNvPr id="31747" name="内容占位符 2"/>
          <p:cNvSpPr>
            <a:spLocks noGrp="1"/>
          </p:cNvSpPr>
          <p:nvPr>
            <p:ph idx="1"/>
          </p:nvPr>
        </p:nvSpPr>
        <p:spPr>
          <a:xfrm>
            <a:off x="643704" y="1275611"/>
            <a:ext cx="11011021" cy="4314767"/>
          </a:xfrm>
        </p:spPr>
        <p:txBody>
          <a:bodyPr>
            <a:noAutofit/>
          </a:bodyPr>
          <a:lstStyle/>
          <a:p>
            <a:pPr eaLnBrk="1" hangingPunct="1">
              <a:lnSpc>
                <a:spcPct val="150000"/>
              </a:lnSpc>
            </a:pPr>
            <a:r>
              <a:rPr altLang="en-US" b="1" dirty="0">
                <a:latin typeface="+mn-ea"/>
                <a:ea typeface="+mn-ea"/>
              </a:rPr>
              <a:t>权重和阈值</a:t>
            </a:r>
            <a:r>
              <a:rPr lang="en-US" altLang="zh-CN" b="1" dirty="0">
                <a:latin typeface="+mn-ea"/>
                <a:ea typeface="+mn-ea"/>
              </a:rPr>
              <a:t>: </a:t>
            </a:r>
            <a:r>
              <a:rPr altLang="en-US" b="1" dirty="0">
                <a:latin typeface="+mn-ea"/>
                <a:ea typeface="+mn-ea"/>
              </a:rPr>
              <a:t>如果某些因素成立，另一些因素不成立，输出是什么？比如，周末是好天气，门票也不贵，但是小明找不到同伴，他还要不要去参观呢？</a:t>
            </a:r>
          </a:p>
          <a:p>
            <a:pPr eaLnBrk="1" hangingPunct="1">
              <a:lnSpc>
                <a:spcPct val="150000"/>
              </a:lnSpc>
            </a:pPr>
            <a:r>
              <a:rPr altLang="en-US" b="1" dirty="0">
                <a:latin typeface="+mn-ea"/>
                <a:ea typeface="+mn-ea"/>
              </a:rPr>
              <a:t>现实中，各种因素很少具有同等重要性：某些因素是决定性因素，另一些因素是次要因素。因此，可以给这些因素指定权重（</a:t>
            </a:r>
            <a:r>
              <a:rPr lang="en-US" altLang="zh-CN" b="1" dirty="0">
                <a:latin typeface="+mn-ea"/>
                <a:ea typeface="+mn-ea"/>
              </a:rPr>
              <a:t>weight</a:t>
            </a:r>
            <a:r>
              <a:rPr altLang="en-US" b="1" dirty="0">
                <a:latin typeface="+mn-ea"/>
                <a:ea typeface="+mn-ea"/>
              </a:rPr>
              <a:t>），代表它们不同的重要性。</a:t>
            </a:r>
            <a:endParaRPr lang="en-US" altLang="en-US" b="1" dirty="0">
              <a:latin typeface="+mn-ea"/>
              <a:ea typeface="+mn-ea"/>
            </a:endParaRPr>
          </a:p>
          <a:p>
            <a:pPr eaLnBrk="1" hangingPunct="1">
              <a:lnSpc>
                <a:spcPct val="150000"/>
              </a:lnSpc>
            </a:pPr>
            <a:endParaRPr lang="en-US" altLang="en-US" b="1" dirty="0">
              <a:latin typeface="+mn-ea"/>
              <a:ea typeface="+mn-ea"/>
            </a:endParaRPr>
          </a:p>
          <a:p>
            <a:pPr eaLnBrk="1" hangingPunct="1">
              <a:lnSpc>
                <a:spcPct val="150000"/>
              </a:lnSpc>
            </a:pPr>
            <a:endParaRPr lang="en-US" altLang="zh-CN" b="1" dirty="0">
              <a:latin typeface="+mn-ea"/>
              <a:ea typeface="+mn-ea"/>
            </a:endParaRPr>
          </a:p>
          <a:p>
            <a:pPr marL="0" indent="0">
              <a:lnSpc>
                <a:spcPct val="150000"/>
              </a:lnSpc>
              <a:buNone/>
            </a:pPr>
            <a:r>
              <a:rPr lang="en-US" altLang="zh-CN" b="1" dirty="0">
                <a:latin typeface="+mn-ea"/>
                <a:ea typeface="+mn-ea"/>
              </a:rPr>
              <a:t>   </a:t>
            </a:r>
          </a:p>
          <a:p>
            <a:pPr eaLnBrk="1" hangingPunct="1">
              <a:lnSpc>
                <a:spcPct val="150000"/>
              </a:lnSpc>
            </a:pPr>
            <a:r>
              <a:rPr altLang="en-US" b="1" dirty="0">
                <a:latin typeface="+mn-ea"/>
                <a:ea typeface="+mn-ea"/>
              </a:rPr>
              <a:t>表示天气是决定性因素，同伴和价格都是次要因素。</a:t>
            </a:r>
            <a:endParaRPr lang="en-US" altLang="zh-CN" b="1" dirty="0">
              <a:latin typeface="+mn-ea"/>
              <a:ea typeface="+mn-ea"/>
            </a:endParaRPr>
          </a:p>
          <a:p>
            <a:pPr eaLnBrk="1" hangingPunct="1">
              <a:lnSpc>
                <a:spcPct val="150000"/>
              </a:lnSpc>
            </a:pPr>
            <a:endParaRPr lang="en-US" altLang="zh-CN" b="1" dirty="0">
              <a:latin typeface="+mn-ea"/>
              <a:ea typeface="+mn-ea"/>
            </a:endParaRPr>
          </a:p>
        </p:txBody>
      </p:sp>
      <p:pic>
        <p:nvPicPr>
          <p:cNvPr id="31748" name="图片 3"/>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011366" y="3618475"/>
            <a:ext cx="2637406" cy="185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265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6053" y="107477"/>
            <a:ext cx="7886700" cy="570310"/>
          </a:xfrm>
        </p:spPr>
        <p:txBody>
          <a:bodyPr vert="horz" lIns="91440" tIns="45720" rIns="91440" bIns="45720" rtlCol="0" anchor="ctr">
            <a:normAutofit fontScale="90000"/>
          </a:bodyPr>
          <a:lstStyle/>
          <a:p>
            <a:r>
              <a:rPr altLang="en-US" dirty="0" err="1">
                <a:latin typeface="+mj-ea"/>
                <a:ea typeface="+mj-ea"/>
              </a:rPr>
              <a:t>感知器的例子</a:t>
            </a:r>
            <a:endParaRPr altLang="zh-CN" dirty="0">
              <a:latin typeface="+mj-ea"/>
              <a:ea typeface="+mj-ea"/>
            </a:endParaRPr>
          </a:p>
        </p:txBody>
      </p:sp>
      <p:sp>
        <p:nvSpPr>
          <p:cNvPr id="32771" name="内容占位符 2"/>
          <p:cNvSpPr>
            <a:spLocks noGrp="1"/>
          </p:cNvSpPr>
          <p:nvPr>
            <p:ph idx="1"/>
          </p:nvPr>
        </p:nvSpPr>
        <p:spPr>
          <a:xfrm>
            <a:off x="822884" y="917972"/>
            <a:ext cx="9870947" cy="3402806"/>
          </a:xfrm>
        </p:spPr>
        <p:txBody>
          <a:bodyPr>
            <a:normAutofit/>
          </a:bodyPr>
          <a:lstStyle/>
          <a:p>
            <a:pPr eaLnBrk="1" hangingPunct="1">
              <a:lnSpc>
                <a:spcPct val="150000"/>
              </a:lnSpc>
            </a:pPr>
            <a:r>
              <a:rPr altLang="en-US" sz="2000" b="1" dirty="0">
                <a:latin typeface="+mn-ea"/>
                <a:ea typeface="+mn-ea"/>
              </a:rPr>
              <a:t>如果三个因素都为</a:t>
            </a:r>
            <a:r>
              <a:rPr lang="en-US" altLang="zh-CN" sz="2000" b="1" dirty="0">
                <a:latin typeface="+mn-ea"/>
                <a:ea typeface="+mn-ea"/>
              </a:rPr>
              <a:t>1</a:t>
            </a:r>
            <a:r>
              <a:rPr altLang="en-US" sz="2000" b="1" dirty="0">
                <a:latin typeface="+mn-ea"/>
                <a:ea typeface="+mn-ea"/>
              </a:rPr>
              <a:t>，它们乘以权重的总和就是 </a:t>
            </a:r>
            <a:r>
              <a:rPr lang="en-US" altLang="zh-CN" sz="2000" b="1" dirty="0">
                <a:latin typeface="+mn-ea"/>
                <a:ea typeface="+mn-ea"/>
              </a:rPr>
              <a:t>8 + 4 + 4 = 16</a:t>
            </a:r>
            <a:r>
              <a:rPr altLang="en-US" sz="2000" b="1" dirty="0">
                <a:latin typeface="+mn-ea"/>
                <a:ea typeface="+mn-ea"/>
              </a:rPr>
              <a:t>。如果天气和价格因素为</a:t>
            </a:r>
            <a:r>
              <a:rPr lang="en-US" altLang="zh-CN" sz="2000" b="1" dirty="0">
                <a:latin typeface="+mn-ea"/>
                <a:ea typeface="+mn-ea"/>
              </a:rPr>
              <a:t>1</a:t>
            </a:r>
            <a:r>
              <a:rPr altLang="en-US" sz="2000" b="1" dirty="0">
                <a:latin typeface="+mn-ea"/>
                <a:ea typeface="+mn-ea"/>
              </a:rPr>
              <a:t>，同伴因素为</a:t>
            </a:r>
            <a:r>
              <a:rPr lang="en-US" altLang="zh-CN" sz="2000" b="1" dirty="0">
                <a:latin typeface="+mn-ea"/>
                <a:ea typeface="+mn-ea"/>
              </a:rPr>
              <a:t>0</a:t>
            </a:r>
            <a:r>
              <a:rPr altLang="en-US" sz="2000" b="1" dirty="0">
                <a:latin typeface="+mn-ea"/>
                <a:ea typeface="+mn-ea"/>
              </a:rPr>
              <a:t>，总和就变为 </a:t>
            </a:r>
            <a:r>
              <a:rPr lang="en-US" altLang="zh-CN" sz="2000" b="1" dirty="0">
                <a:latin typeface="+mn-ea"/>
                <a:ea typeface="+mn-ea"/>
              </a:rPr>
              <a:t>8 + 0 + 4 = 12</a:t>
            </a:r>
            <a:r>
              <a:rPr altLang="en-US" sz="2000" b="1" dirty="0">
                <a:latin typeface="+mn-ea"/>
                <a:ea typeface="+mn-ea"/>
              </a:rPr>
              <a:t>。</a:t>
            </a:r>
          </a:p>
          <a:p>
            <a:pPr eaLnBrk="1" hangingPunct="1">
              <a:lnSpc>
                <a:spcPct val="150000"/>
              </a:lnSpc>
            </a:pPr>
            <a:r>
              <a:rPr altLang="en-US" sz="2000" b="1" dirty="0">
                <a:latin typeface="+mn-ea"/>
                <a:ea typeface="+mn-ea"/>
              </a:rPr>
              <a:t>还需要指定一个阈值（</a:t>
            </a:r>
            <a:r>
              <a:rPr lang="en-US" altLang="zh-CN" sz="2000" b="1" dirty="0">
                <a:latin typeface="+mn-ea"/>
                <a:ea typeface="+mn-ea"/>
              </a:rPr>
              <a:t>threshold</a:t>
            </a:r>
            <a:r>
              <a:rPr altLang="en-US" sz="2000" b="1" dirty="0">
                <a:latin typeface="+mn-ea"/>
                <a:ea typeface="+mn-ea"/>
              </a:rPr>
              <a:t>）。如果总和大于阈值，感知器输出</a:t>
            </a:r>
            <a:r>
              <a:rPr lang="en-US" altLang="zh-CN" sz="2000" b="1" dirty="0">
                <a:latin typeface="+mn-ea"/>
                <a:ea typeface="+mn-ea"/>
              </a:rPr>
              <a:t>1</a:t>
            </a:r>
            <a:r>
              <a:rPr altLang="en-US" sz="2000" b="1" dirty="0">
                <a:latin typeface="+mn-ea"/>
                <a:ea typeface="+mn-ea"/>
              </a:rPr>
              <a:t>，否则输出</a:t>
            </a:r>
            <a:r>
              <a:rPr lang="en-US" altLang="zh-CN" sz="2000" b="1" dirty="0">
                <a:latin typeface="+mn-ea"/>
                <a:ea typeface="+mn-ea"/>
              </a:rPr>
              <a:t>0</a:t>
            </a:r>
            <a:r>
              <a:rPr altLang="en-US" sz="2000" b="1" dirty="0">
                <a:latin typeface="+mn-ea"/>
                <a:ea typeface="+mn-ea"/>
              </a:rPr>
              <a:t>。假定阈值为</a:t>
            </a:r>
            <a:r>
              <a:rPr lang="en-US" altLang="zh-CN" sz="2000" b="1" dirty="0">
                <a:latin typeface="+mn-ea"/>
                <a:ea typeface="+mn-ea"/>
              </a:rPr>
              <a:t>8</a:t>
            </a:r>
            <a:r>
              <a:rPr altLang="en-US" sz="2000" b="1" dirty="0">
                <a:latin typeface="+mn-ea"/>
                <a:ea typeface="+mn-ea"/>
              </a:rPr>
              <a:t>，那么 </a:t>
            </a:r>
            <a:r>
              <a:rPr lang="en-US" altLang="zh-CN" sz="2000" b="1" dirty="0">
                <a:latin typeface="+mn-ea"/>
                <a:ea typeface="+mn-ea"/>
              </a:rPr>
              <a:t>12 &gt; 8</a:t>
            </a:r>
            <a:r>
              <a:rPr altLang="en-US" sz="2000" b="1" dirty="0">
                <a:latin typeface="+mn-ea"/>
                <a:ea typeface="+mn-ea"/>
              </a:rPr>
              <a:t>，小明决定去参观。阈值的高低代表了意愿的强烈，阈值越低就表示越想去，越高就越不想去。决策过程使用数学表达如下。</a:t>
            </a:r>
          </a:p>
          <a:p>
            <a:pPr eaLnBrk="1" hangingPunct="1">
              <a:lnSpc>
                <a:spcPct val="150000"/>
              </a:lnSpc>
            </a:pPr>
            <a:endParaRPr lang="en-US" altLang="zh-CN" sz="2000" b="1" dirty="0">
              <a:latin typeface="+mn-ea"/>
              <a:ea typeface="+mn-ea"/>
            </a:endParaRPr>
          </a:p>
        </p:txBody>
      </p:sp>
      <p:pic>
        <p:nvPicPr>
          <p:cNvPr id="32772" name="图片 2"/>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341275" y="4018633"/>
            <a:ext cx="5917406" cy="108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83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8747" y="255984"/>
            <a:ext cx="7886700" cy="570310"/>
          </a:xfrm>
        </p:spPr>
        <p:txBody>
          <a:bodyPr vert="horz" lIns="91440" tIns="45720" rIns="91440" bIns="45720" rtlCol="0" anchor="ctr">
            <a:normAutofit fontScale="90000"/>
          </a:bodyPr>
          <a:lstStyle/>
          <a:p>
            <a:r>
              <a:rPr altLang="en-US" dirty="0" err="1">
                <a:latin typeface="+mj-ea"/>
                <a:ea typeface="+mj-ea"/>
              </a:rPr>
              <a:t>感知器的负面影响</a:t>
            </a:r>
            <a:endParaRPr altLang="zh-CN" dirty="0">
              <a:latin typeface="+mj-ea"/>
              <a:ea typeface="+mj-ea"/>
            </a:endParaRPr>
          </a:p>
        </p:txBody>
      </p:sp>
      <p:sp>
        <p:nvSpPr>
          <p:cNvPr id="33795" name="内容占位符 2"/>
          <p:cNvSpPr>
            <a:spLocks noGrp="1"/>
          </p:cNvSpPr>
          <p:nvPr>
            <p:ph idx="1"/>
          </p:nvPr>
        </p:nvSpPr>
        <p:spPr>
          <a:xfrm>
            <a:off x="1580757" y="1594274"/>
            <a:ext cx="8977992" cy="3293269"/>
          </a:xfrm>
        </p:spPr>
        <p:txBody>
          <a:bodyPr>
            <a:noAutofit/>
          </a:bodyPr>
          <a:lstStyle/>
          <a:p>
            <a:pPr eaLnBrk="1" hangingPunct="1">
              <a:lnSpc>
                <a:spcPct val="150000"/>
              </a:lnSpc>
            </a:pPr>
            <a:r>
              <a:rPr altLang="en-US" sz="1800" dirty="0">
                <a:latin typeface="+mn-ea"/>
                <a:ea typeface="+mn-ea"/>
              </a:rPr>
              <a:t> 感知器只能做简单的线性分类任务。但是当时的人们热情太过于高涨，并没有人清醒的认识到这点。于是，当人工智能领域的巨擘</a:t>
            </a:r>
            <a:r>
              <a:rPr lang="en-US" altLang="zh-CN" sz="1800" dirty="0">
                <a:latin typeface="+mn-ea"/>
                <a:ea typeface="+mn-ea"/>
              </a:rPr>
              <a:t>Minsky</a:t>
            </a:r>
            <a:r>
              <a:rPr altLang="en-US" sz="1800" dirty="0">
                <a:latin typeface="+mn-ea"/>
                <a:ea typeface="+mn-ea"/>
              </a:rPr>
              <a:t>指出这点时，事态就发生了变化。</a:t>
            </a:r>
          </a:p>
          <a:p>
            <a:pPr eaLnBrk="1" hangingPunct="1">
              <a:lnSpc>
                <a:spcPct val="150000"/>
              </a:lnSpc>
            </a:pPr>
            <a:r>
              <a:rPr lang="en-US" altLang="zh-CN" sz="1800" dirty="0">
                <a:latin typeface="+mn-ea"/>
                <a:ea typeface="+mn-ea"/>
              </a:rPr>
              <a:t>Minsky</a:t>
            </a:r>
            <a:r>
              <a:rPr altLang="en-US" sz="1800" dirty="0">
                <a:latin typeface="+mn-ea"/>
                <a:ea typeface="+mn-ea"/>
              </a:rPr>
              <a:t>在</a:t>
            </a:r>
            <a:r>
              <a:rPr lang="en-US" altLang="zh-CN" sz="1800" dirty="0">
                <a:latin typeface="+mn-ea"/>
                <a:ea typeface="+mn-ea"/>
              </a:rPr>
              <a:t>1969</a:t>
            </a:r>
            <a:r>
              <a:rPr altLang="en-US" sz="1800" dirty="0">
                <a:latin typeface="+mn-ea"/>
                <a:ea typeface="+mn-ea"/>
              </a:rPr>
              <a:t>年出版了一本叫</a:t>
            </a:r>
            <a:r>
              <a:rPr lang="en-US" altLang="zh-CN" sz="1800" dirty="0">
                <a:latin typeface="+mn-ea"/>
                <a:ea typeface="+mn-ea"/>
              </a:rPr>
              <a:t>《Perceptron》</a:t>
            </a:r>
            <a:r>
              <a:rPr altLang="en-US" sz="1800" dirty="0">
                <a:latin typeface="+mn-ea"/>
                <a:ea typeface="+mn-ea"/>
              </a:rPr>
              <a:t>的书，里面用详细的数学证明了感知器的弱点，尤其是感知器对</a:t>
            </a:r>
            <a:r>
              <a:rPr lang="en-US" altLang="zh-CN" sz="1800" dirty="0">
                <a:latin typeface="+mn-ea"/>
                <a:ea typeface="+mn-ea"/>
              </a:rPr>
              <a:t>XOR</a:t>
            </a:r>
            <a:r>
              <a:rPr altLang="en-US" sz="1800" dirty="0">
                <a:latin typeface="+mn-ea"/>
                <a:ea typeface="+mn-ea"/>
              </a:rPr>
              <a:t>（异或）</a:t>
            </a:r>
            <a:r>
              <a:rPr lang="zh-CN" altLang="en-US" sz="1800" dirty="0">
                <a:latin typeface="+mn-ea"/>
                <a:ea typeface="+mn-ea"/>
              </a:rPr>
              <a:t>（</a:t>
            </a:r>
            <a:r>
              <a:rPr lang="en-US" altLang="zh-CN" sz="1800" dirty="0">
                <a:latin typeface="+mn-ea"/>
                <a:ea typeface="+mn-ea"/>
              </a:rPr>
              <a:t>playground.tensorflow.org</a:t>
            </a:r>
            <a:r>
              <a:rPr lang="zh-CN" altLang="en-US" sz="1800" dirty="0">
                <a:latin typeface="+mn-ea"/>
                <a:ea typeface="+mn-ea"/>
              </a:rPr>
              <a:t>）</a:t>
            </a:r>
            <a:r>
              <a:rPr altLang="en-US" sz="1800" dirty="0">
                <a:latin typeface="+mn-ea"/>
                <a:ea typeface="+mn-ea"/>
              </a:rPr>
              <a:t>这样的简单分类任务都无法解决。而如果将计算层增加到两层，计算量则过大，而且没有有效的学习算法。所以，他认为研究更深层的网络是没有价值的。由于</a:t>
            </a:r>
            <a:r>
              <a:rPr lang="en-US" altLang="zh-CN" sz="1800" dirty="0">
                <a:latin typeface="+mn-ea"/>
                <a:ea typeface="+mn-ea"/>
              </a:rPr>
              <a:t>Minsky</a:t>
            </a:r>
            <a:r>
              <a:rPr altLang="en-US" sz="1800" dirty="0">
                <a:latin typeface="+mn-ea"/>
                <a:ea typeface="+mn-ea"/>
              </a:rPr>
              <a:t>的巨大影响力以及书中呈现的悲观态度，让很多学者和实验室纷纷放弃了神经网络的研究。神经网络的研究陷入了冰河期。这个时期又被称为“</a:t>
            </a:r>
            <a:r>
              <a:rPr lang="en-US" altLang="zh-CN" sz="1800" dirty="0">
                <a:solidFill>
                  <a:srgbClr val="C00000"/>
                </a:solidFill>
                <a:latin typeface="+mn-ea"/>
                <a:ea typeface="+mn-ea"/>
              </a:rPr>
              <a:t>AI winter</a:t>
            </a:r>
            <a:r>
              <a:rPr lang="en-US" altLang="zh-CN" sz="1800" dirty="0">
                <a:latin typeface="+mn-ea"/>
                <a:ea typeface="+mn-ea"/>
              </a:rPr>
              <a:t>”</a:t>
            </a:r>
            <a:r>
              <a:rPr altLang="en-US" sz="1800" dirty="0">
                <a:latin typeface="+mn-ea"/>
                <a:ea typeface="+mn-ea"/>
              </a:rPr>
              <a:t>。近</a:t>
            </a:r>
            <a:r>
              <a:rPr lang="en-US" altLang="zh-CN" sz="1800" dirty="0">
                <a:latin typeface="+mn-ea"/>
                <a:ea typeface="+mn-ea"/>
              </a:rPr>
              <a:t>10</a:t>
            </a:r>
            <a:r>
              <a:rPr altLang="en-US" sz="1800" dirty="0">
                <a:latin typeface="+mn-ea"/>
                <a:ea typeface="+mn-ea"/>
              </a:rPr>
              <a:t>年以后，对</a:t>
            </a:r>
            <a:r>
              <a:rPr altLang="en-US" sz="1800" dirty="0">
                <a:solidFill>
                  <a:srgbClr val="C00000"/>
                </a:solidFill>
                <a:latin typeface="+mn-ea"/>
                <a:ea typeface="+mn-ea"/>
              </a:rPr>
              <a:t>两层神经网络的研究</a:t>
            </a:r>
            <a:r>
              <a:rPr altLang="en-US" sz="1800" dirty="0">
                <a:latin typeface="+mn-ea"/>
                <a:ea typeface="+mn-ea"/>
              </a:rPr>
              <a:t>才带来神经网络的复苏。</a:t>
            </a:r>
          </a:p>
          <a:p>
            <a:pPr eaLnBrk="1" hangingPunct="1">
              <a:lnSpc>
                <a:spcPct val="150000"/>
              </a:lnSpc>
            </a:pPr>
            <a:endParaRPr altLang="en-US" sz="1800" dirty="0">
              <a:latin typeface="+mn-ea"/>
              <a:ea typeface="+mn-ea"/>
            </a:endParaRPr>
          </a:p>
        </p:txBody>
      </p:sp>
      <p:pic>
        <p:nvPicPr>
          <p:cNvPr id="33796"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37142" y="130969"/>
            <a:ext cx="1421606"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65226" y="900269"/>
            <a:ext cx="4374356" cy="91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1350"/>
              </a:spcBef>
              <a:buClr>
                <a:schemeClr val="accent1"/>
              </a:buClr>
              <a:defRPr/>
            </a:pPr>
            <a:r>
              <a:rPr lang="zh-CN" altLang="en-US" sz="1500" dirty="0">
                <a:solidFill>
                  <a:srgbClr val="C00000"/>
                </a:solidFill>
                <a:ea typeface="Microsoft YaHei UI" panose="020B0503020204020204" pitchFamily="34" charset="-122"/>
              </a:rPr>
              <a:t>图灵奖得主，</a:t>
            </a:r>
            <a:r>
              <a:rPr lang="en-US" altLang="zh-CN" sz="1500" dirty="0">
                <a:solidFill>
                  <a:srgbClr val="C00000"/>
                </a:solidFill>
                <a:ea typeface="Microsoft YaHei UI" panose="020B0503020204020204" pitchFamily="34" charset="-122"/>
              </a:rPr>
              <a:t>AI</a:t>
            </a:r>
            <a:r>
              <a:rPr lang="zh-CN" altLang="en-US" sz="1500" dirty="0">
                <a:solidFill>
                  <a:srgbClr val="C00000"/>
                </a:solidFill>
                <a:ea typeface="Microsoft YaHei UI" panose="020B0503020204020204" pitchFamily="34" charset="-122"/>
              </a:rPr>
              <a:t>之父。创立麻省理工学院人工智</a:t>
            </a:r>
            <a:endParaRPr lang="en-US" altLang="zh-CN" sz="1500" dirty="0">
              <a:solidFill>
                <a:srgbClr val="C00000"/>
              </a:solidFill>
              <a:ea typeface="Microsoft YaHei UI" panose="020B0503020204020204" pitchFamily="34" charset="-122"/>
            </a:endParaRPr>
          </a:p>
          <a:p>
            <a:pPr>
              <a:spcBef>
                <a:spcPts val="1350"/>
              </a:spcBef>
              <a:buClr>
                <a:schemeClr val="accent1"/>
              </a:buClr>
              <a:defRPr/>
            </a:pPr>
            <a:r>
              <a:rPr lang="zh-CN" altLang="en-US" sz="1500" dirty="0">
                <a:solidFill>
                  <a:srgbClr val="C00000"/>
                </a:solidFill>
                <a:ea typeface="Microsoft YaHei UI" panose="020B0503020204020204" pitchFamily="34" charset="-122"/>
              </a:rPr>
              <a:t>能实验室对现代计算机业产生了深远的影响。</a:t>
            </a:r>
          </a:p>
        </p:txBody>
      </p:sp>
    </p:spTree>
    <p:extLst>
      <p:ext uri="{BB962C8B-B14F-4D97-AF65-F5344CB8AC3E}">
        <p14:creationId xmlns:p14="http://schemas.microsoft.com/office/powerpoint/2010/main" val="450117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6931" y="170267"/>
            <a:ext cx="7886700" cy="570310"/>
          </a:xfrm>
        </p:spPr>
        <p:txBody>
          <a:bodyPr vert="horz" lIns="91440" tIns="45720" rIns="91440" bIns="45720" rtlCol="0" anchor="ctr">
            <a:normAutofit fontScale="90000"/>
          </a:bodyPr>
          <a:lstStyle/>
          <a:p>
            <a:r>
              <a:rPr altLang="en-US" dirty="0" err="1">
                <a:latin typeface="+mj-ea"/>
                <a:ea typeface="+mj-ea"/>
              </a:rPr>
              <a:t>两层神经网络</a:t>
            </a:r>
            <a:endParaRPr altLang="zh-CN" dirty="0">
              <a:latin typeface="+mj-ea"/>
              <a:ea typeface="+mj-ea"/>
            </a:endParaRPr>
          </a:p>
        </p:txBody>
      </p:sp>
      <p:sp>
        <p:nvSpPr>
          <p:cNvPr id="34819" name="内容占位符 2"/>
          <p:cNvSpPr>
            <a:spLocks noGrp="1"/>
          </p:cNvSpPr>
          <p:nvPr>
            <p:ph idx="1"/>
          </p:nvPr>
        </p:nvSpPr>
        <p:spPr>
          <a:xfrm>
            <a:off x="934259" y="1425358"/>
            <a:ext cx="8690188" cy="4623771"/>
          </a:xfrm>
        </p:spPr>
        <p:txBody>
          <a:bodyPr>
            <a:noAutofit/>
          </a:bodyPr>
          <a:lstStyle/>
          <a:p>
            <a:pPr eaLnBrk="1" hangingPunct="1">
              <a:lnSpc>
                <a:spcPct val="150000"/>
              </a:lnSpc>
            </a:pPr>
            <a:r>
              <a:rPr lang="en-US" altLang="zh-CN" sz="2000" b="1" dirty="0">
                <a:latin typeface="+mn-ea"/>
                <a:ea typeface="+mn-ea"/>
              </a:rPr>
              <a:t>Minsky</a:t>
            </a:r>
            <a:r>
              <a:rPr altLang="en-US" sz="2000" b="1" dirty="0">
                <a:latin typeface="+mn-ea"/>
                <a:ea typeface="+mn-ea"/>
              </a:rPr>
              <a:t>指出</a:t>
            </a:r>
            <a:r>
              <a:rPr altLang="en-US" sz="2000" b="1" dirty="0">
                <a:solidFill>
                  <a:srgbClr val="C00000"/>
                </a:solidFill>
                <a:latin typeface="+mn-ea"/>
                <a:ea typeface="+mn-ea"/>
              </a:rPr>
              <a:t>单层神经网络无法解决异或问题</a:t>
            </a:r>
            <a:r>
              <a:rPr altLang="en-US" sz="2000" b="1" dirty="0">
                <a:latin typeface="+mn-ea"/>
                <a:ea typeface="+mn-ea"/>
              </a:rPr>
              <a:t>。但是当增加一个计算层以后，</a:t>
            </a:r>
            <a:r>
              <a:rPr altLang="en-US" sz="2000" b="1" dirty="0">
                <a:solidFill>
                  <a:srgbClr val="C00000"/>
                </a:solidFill>
                <a:latin typeface="+mn-ea"/>
                <a:ea typeface="+mn-ea"/>
              </a:rPr>
              <a:t>两层神经网络不仅可以解决异或问题，而且具有非常好的非线性分类效果</a:t>
            </a:r>
            <a:r>
              <a:rPr altLang="en-US" sz="2000" b="1" dirty="0">
                <a:latin typeface="+mn-ea"/>
                <a:ea typeface="+mn-ea"/>
              </a:rPr>
              <a:t>。不过两层神经网络的计算是一个问题，没有一个较好的解法。</a:t>
            </a:r>
          </a:p>
          <a:p>
            <a:pPr eaLnBrk="1" hangingPunct="1">
              <a:lnSpc>
                <a:spcPct val="150000"/>
              </a:lnSpc>
            </a:pPr>
            <a:endParaRPr lang="en-US" altLang="zh-CN" sz="2000" b="1" dirty="0">
              <a:latin typeface="+mn-ea"/>
              <a:ea typeface="+mn-ea"/>
            </a:endParaRPr>
          </a:p>
          <a:p>
            <a:pPr eaLnBrk="1" hangingPunct="1">
              <a:lnSpc>
                <a:spcPct val="150000"/>
              </a:lnSpc>
            </a:pPr>
            <a:r>
              <a:rPr lang="en-US" altLang="zh-CN" sz="2000" b="1" dirty="0">
                <a:latin typeface="+mn-ea"/>
                <a:ea typeface="+mn-ea"/>
              </a:rPr>
              <a:t>1986</a:t>
            </a:r>
            <a:r>
              <a:rPr altLang="en-US" sz="2000" b="1" dirty="0">
                <a:latin typeface="+mn-ea"/>
                <a:ea typeface="+mn-ea"/>
              </a:rPr>
              <a:t>年，</a:t>
            </a:r>
            <a:r>
              <a:rPr lang="en-US" altLang="zh-CN" sz="2000" b="1" dirty="0" err="1">
                <a:latin typeface="+mn-ea"/>
                <a:ea typeface="+mn-ea"/>
              </a:rPr>
              <a:t>Rumelhar</a:t>
            </a:r>
            <a:r>
              <a:rPr altLang="en-US" sz="2000" b="1" dirty="0">
                <a:latin typeface="+mn-ea"/>
                <a:ea typeface="+mn-ea"/>
              </a:rPr>
              <a:t>和</a:t>
            </a:r>
            <a:r>
              <a:rPr lang="en-US" altLang="zh-CN" sz="2000" b="1" dirty="0">
                <a:latin typeface="+mn-ea"/>
                <a:ea typeface="+mn-ea"/>
              </a:rPr>
              <a:t>Hinton</a:t>
            </a:r>
            <a:r>
              <a:rPr altLang="en-US" sz="2000" b="1" dirty="0">
                <a:latin typeface="+mn-ea"/>
                <a:ea typeface="+mn-ea"/>
              </a:rPr>
              <a:t>等人提出了反向传播（</a:t>
            </a:r>
            <a:r>
              <a:rPr lang="en-US" altLang="zh-CN" sz="2000" b="1" dirty="0">
                <a:latin typeface="+mn-ea"/>
                <a:ea typeface="+mn-ea"/>
              </a:rPr>
              <a:t>Backpropagation</a:t>
            </a:r>
            <a:r>
              <a:rPr altLang="en-US" sz="2000" b="1" dirty="0">
                <a:latin typeface="+mn-ea"/>
                <a:ea typeface="+mn-ea"/>
              </a:rPr>
              <a:t>，</a:t>
            </a:r>
            <a:r>
              <a:rPr lang="en-US" altLang="zh-CN" sz="2000" b="1" dirty="0">
                <a:latin typeface="+mn-ea"/>
                <a:ea typeface="+mn-ea"/>
              </a:rPr>
              <a:t>BP</a:t>
            </a:r>
            <a:r>
              <a:rPr altLang="en-US" sz="2000" b="1" dirty="0">
                <a:latin typeface="+mn-ea"/>
                <a:ea typeface="+mn-ea"/>
              </a:rPr>
              <a:t>）算法，解决了两层神经网络所需要的复杂计算量问题，从而带动了业界使用两层神经网络研究的热潮。这时候的</a:t>
            </a:r>
            <a:r>
              <a:rPr lang="en-US" altLang="zh-CN" sz="2000" b="1" dirty="0">
                <a:latin typeface="+mn-ea"/>
                <a:ea typeface="+mn-ea"/>
              </a:rPr>
              <a:t>Hinton</a:t>
            </a:r>
            <a:r>
              <a:rPr altLang="en-US" sz="2000" b="1" dirty="0">
                <a:latin typeface="+mn-ea"/>
                <a:ea typeface="+mn-ea"/>
              </a:rPr>
              <a:t>还很年轻，</a:t>
            </a:r>
            <a:r>
              <a:rPr lang="en-US" altLang="zh-CN" sz="2000" b="1" dirty="0">
                <a:solidFill>
                  <a:srgbClr val="C00000"/>
                </a:solidFill>
                <a:latin typeface="+mn-ea"/>
                <a:ea typeface="+mn-ea"/>
              </a:rPr>
              <a:t>30</a:t>
            </a:r>
            <a:r>
              <a:rPr altLang="en-US" sz="2000" b="1" dirty="0">
                <a:solidFill>
                  <a:srgbClr val="C00000"/>
                </a:solidFill>
                <a:latin typeface="+mn-ea"/>
                <a:ea typeface="+mn-ea"/>
              </a:rPr>
              <a:t>年以后</a:t>
            </a:r>
            <a:r>
              <a:rPr altLang="en-US" sz="2000" b="1" dirty="0">
                <a:latin typeface="+mn-ea"/>
                <a:ea typeface="+mn-ea"/>
              </a:rPr>
              <a:t>，正是他重新定义了神经网络，带来了神经网络复苏的又一春。</a:t>
            </a:r>
          </a:p>
        </p:txBody>
      </p:sp>
      <p:pic>
        <p:nvPicPr>
          <p:cNvPr id="5" name="图片 3"/>
          <p:cNvPicPr>
            <a:picLocks noChangeAspect="1"/>
          </p:cNvPicPr>
          <p:nvPr/>
        </p:nvPicPr>
        <p:blipFill rotWithShape="1">
          <a:blip r:embed="rId2">
            <a:extLst>
              <a:ext uri="{28A0092B-C50C-407E-A947-70E740481C1C}">
                <a14:useLocalDpi xmlns:a14="http://schemas.microsoft.com/office/drawing/2010/main" val="0"/>
              </a:ext>
            </a:extLst>
          </a:blip>
          <a:srcRect l="64418"/>
          <a:stretch/>
        </p:blipFill>
        <p:spPr bwMode="auto">
          <a:xfrm>
            <a:off x="9932216" y="170267"/>
            <a:ext cx="2088229" cy="2510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830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4" name="内容占位符 3"/>
          <p:cNvSpPr>
            <a:spLocks noGrp="1"/>
          </p:cNvSpPr>
          <p:nvPr>
            <p:ph sz="quarter" idx="14"/>
          </p:nvPr>
        </p:nvSpPr>
        <p:spPr>
          <a:xfrm>
            <a:off x="1784350" y="1222572"/>
            <a:ext cx="8629650" cy="4343400"/>
          </a:xfrm>
        </p:spPr>
        <p:txBody>
          <a:bodyPr>
            <a:normAutofit fontScale="92500" lnSpcReduction="10000"/>
          </a:bodyPr>
          <a:lstStyle/>
          <a:p>
            <a:pPr marL="342900" indent="-342900">
              <a:lnSpc>
                <a:spcPct val="150000"/>
              </a:lnSpc>
            </a:pPr>
            <a:r>
              <a:rPr lang="zh-CN" altLang="en-US" sz="2400" dirty="0"/>
              <a:t>发展历史</a:t>
            </a:r>
            <a:r>
              <a:rPr lang="en-US" altLang="zh-CN" sz="2400" dirty="0"/>
              <a:t> </a:t>
            </a:r>
          </a:p>
          <a:p>
            <a:pPr marL="342900" indent="-342900">
              <a:lnSpc>
                <a:spcPct val="150000"/>
              </a:lnSpc>
            </a:pPr>
            <a:r>
              <a:rPr lang="zh-CN" altLang="en-US" sz="2400" dirty="0">
                <a:solidFill>
                  <a:schemeClr val="bg1">
                    <a:lumMod val="85000"/>
                  </a:schemeClr>
                </a:solidFill>
              </a:rPr>
              <a:t>神经元模型</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感知机与多层网络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误差逆传播算法</a:t>
            </a:r>
            <a:endParaRPr lang="en-US" altLang="zh-CN" sz="2400" dirty="0">
              <a:solidFill>
                <a:schemeClr val="bg1">
                  <a:lumMod val="85000"/>
                </a:schemeClr>
              </a:solidFill>
            </a:endParaRPr>
          </a:p>
          <a:p>
            <a:pPr marL="342900" indent="-342900">
              <a:lnSpc>
                <a:spcPct val="150000"/>
              </a:lnSpc>
            </a:pPr>
            <a:r>
              <a:rPr lang="en-US" altLang="zh-CN" sz="2400" dirty="0"/>
              <a:t> </a:t>
            </a:r>
            <a:r>
              <a:rPr lang="zh-CN" altLang="en-US" sz="2400" dirty="0">
                <a:solidFill>
                  <a:schemeClr val="bg1">
                    <a:lumMod val="85000"/>
                  </a:schemeClr>
                </a:solidFill>
              </a:rPr>
              <a:t>全局最小与局部最小</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其他常见神经网络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深度学习</a:t>
            </a:r>
            <a:endParaRPr lang="en-US" altLang="zh-CN" sz="2400" dirty="0">
              <a:solidFill>
                <a:schemeClr val="bg1">
                  <a:lumMod val="85000"/>
                </a:schemeClr>
              </a:solidFill>
            </a:endParaRPr>
          </a:p>
          <a:p>
            <a:pPr marL="342900" indent="-342900">
              <a:lnSpc>
                <a:spcPct val="150000"/>
              </a:lnSpc>
            </a:pPr>
            <a:endParaRPr lang="zh-CN" altLang="en-US" dirty="0"/>
          </a:p>
        </p:txBody>
      </p:sp>
    </p:spTree>
    <p:extLst>
      <p:ext uri="{BB962C8B-B14F-4D97-AF65-F5344CB8AC3E}">
        <p14:creationId xmlns:p14="http://schemas.microsoft.com/office/powerpoint/2010/main" val="764703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86" y="17907"/>
            <a:ext cx="7886700" cy="570310"/>
          </a:xfrm>
        </p:spPr>
        <p:txBody>
          <a:bodyPr vert="horz" lIns="91440" tIns="45720" rIns="91440" bIns="45720" rtlCol="0" anchor="ctr">
            <a:normAutofit fontScale="90000"/>
          </a:bodyPr>
          <a:lstStyle/>
          <a:p>
            <a:r>
              <a:rPr altLang="en-US" dirty="0" err="1">
                <a:latin typeface="+mj-ea"/>
                <a:ea typeface="+mj-ea"/>
              </a:rPr>
              <a:t>两层神经网络结构</a:t>
            </a:r>
            <a:endParaRPr altLang="zh-CN" dirty="0">
              <a:latin typeface="+mj-ea"/>
              <a:ea typeface="+mj-ea"/>
            </a:endParaRPr>
          </a:p>
        </p:txBody>
      </p:sp>
      <p:sp>
        <p:nvSpPr>
          <p:cNvPr id="36867" name="内容占位符 2"/>
          <p:cNvSpPr>
            <a:spLocks noGrp="1"/>
          </p:cNvSpPr>
          <p:nvPr>
            <p:ph idx="1"/>
          </p:nvPr>
        </p:nvSpPr>
        <p:spPr>
          <a:xfrm>
            <a:off x="1007017" y="1138161"/>
            <a:ext cx="10818190" cy="3348038"/>
          </a:xfrm>
        </p:spPr>
        <p:txBody>
          <a:bodyPr>
            <a:normAutofit/>
          </a:bodyPr>
          <a:lstStyle/>
          <a:p>
            <a:pPr eaLnBrk="1" hangingPunct="1">
              <a:lnSpc>
                <a:spcPct val="150000"/>
              </a:lnSpc>
            </a:pPr>
            <a:r>
              <a:rPr altLang="en-US" sz="2400" b="1" dirty="0"/>
              <a:t>两层神经网络除了包含一个输入层，一个输出层以外，还增加了一个中间层。</a:t>
            </a:r>
          </a:p>
        </p:txBody>
      </p:sp>
      <p:pic>
        <p:nvPicPr>
          <p:cNvPr id="36868"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930" y="2169319"/>
            <a:ext cx="5356558" cy="355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1874" y="2277807"/>
            <a:ext cx="4517231" cy="302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7366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1189" y="216139"/>
            <a:ext cx="7886700" cy="570310"/>
          </a:xfrm>
        </p:spPr>
        <p:txBody>
          <a:bodyPr vert="horz" lIns="91440" tIns="45720" rIns="91440" bIns="45720" rtlCol="0" anchor="ctr">
            <a:normAutofit fontScale="90000"/>
          </a:bodyPr>
          <a:lstStyle/>
          <a:p>
            <a:r>
              <a:rPr altLang="en-US" dirty="0" err="1">
                <a:latin typeface="+mj-ea"/>
                <a:ea typeface="+mj-ea"/>
              </a:rPr>
              <a:t>两层神经网络结构</a:t>
            </a:r>
            <a:endParaRPr altLang="zh-CN" dirty="0">
              <a:latin typeface="+mj-ea"/>
              <a:ea typeface="+mj-ea"/>
            </a:endParaRPr>
          </a:p>
        </p:txBody>
      </p:sp>
      <p:pic>
        <p:nvPicPr>
          <p:cNvPr id="37891"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93084" y="1766807"/>
            <a:ext cx="4939136" cy="3860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图片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81776" y="2781302"/>
            <a:ext cx="3140345" cy="165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9533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8564" y="268860"/>
            <a:ext cx="1570202" cy="570310"/>
          </a:xfrm>
        </p:spPr>
        <p:txBody>
          <a:bodyPr vert="horz" lIns="91440" tIns="45720" rIns="91440" bIns="45720" rtlCol="0" anchor="ctr">
            <a:normAutofit fontScale="90000"/>
          </a:bodyPr>
          <a:lstStyle/>
          <a:p>
            <a:r>
              <a:rPr altLang="en-US" dirty="0" err="1">
                <a:latin typeface="+mj-ea"/>
                <a:ea typeface="+mj-ea"/>
              </a:rPr>
              <a:t>偏置</a:t>
            </a:r>
            <a:endParaRPr altLang="zh-CN" dirty="0">
              <a:latin typeface="+mj-ea"/>
              <a:ea typeface="+mj-ea"/>
            </a:endParaRPr>
          </a:p>
        </p:txBody>
      </p:sp>
      <p:pic>
        <p:nvPicPr>
          <p:cNvPr id="38915" name="图片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149580" y="1107282"/>
            <a:ext cx="4668237" cy="488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40926" y="4115839"/>
            <a:ext cx="3289868" cy="1545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56315" y="1355527"/>
            <a:ext cx="5059089"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zh-CN" altLang="en-US" sz="2400" b="1" dirty="0">
                <a:latin typeface="+mn-ea"/>
              </a:rPr>
              <a:t>在两层神经网络中，不再使用</a:t>
            </a:r>
            <a:r>
              <a:rPr lang="en-US" altLang="zh-CN" sz="2400" b="1" dirty="0" err="1">
                <a:latin typeface="+mn-ea"/>
              </a:rPr>
              <a:t>sgn</a:t>
            </a:r>
            <a:r>
              <a:rPr lang="zh-CN" altLang="en-US" sz="2400" b="1" dirty="0">
                <a:latin typeface="+mn-ea"/>
              </a:rPr>
              <a:t>函数作为函数</a:t>
            </a:r>
            <a:r>
              <a:rPr lang="en-US" altLang="zh-CN" sz="2400" b="1" dirty="0">
                <a:latin typeface="+mn-ea"/>
              </a:rPr>
              <a:t>g</a:t>
            </a:r>
            <a:r>
              <a:rPr lang="zh-CN" altLang="en-US" sz="2400" b="1" dirty="0">
                <a:latin typeface="+mn-ea"/>
              </a:rPr>
              <a:t>，而是使用平滑函数</a:t>
            </a:r>
            <a:r>
              <a:rPr lang="en-US" altLang="zh-CN" sz="2400" b="1" dirty="0">
                <a:latin typeface="+mn-ea"/>
              </a:rPr>
              <a:t>sigmoid</a:t>
            </a:r>
            <a:r>
              <a:rPr lang="zh-CN" altLang="en-US" sz="2400" b="1" dirty="0">
                <a:latin typeface="+mn-ea"/>
              </a:rPr>
              <a:t>作为函数</a:t>
            </a:r>
            <a:r>
              <a:rPr lang="en-US" altLang="zh-CN" sz="2400" b="1" dirty="0">
                <a:latin typeface="+mn-ea"/>
              </a:rPr>
              <a:t>g</a:t>
            </a:r>
            <a:r>
              <a:rPr lang="zh-CN" altLang="en-US" sz="2400" b="1" dirty="0">
                <a:latin typeface="+mn-ea"/>
              </a:rPr>
              <a:t>。函数</a:t>
            </a:r>
            <a:r>
              <a:rPr lang="en-US" altLang="zh-CN" sz="2400" b="1" dirty="0">
                <a:latin typeface="+mn-ea"/>
              </a:rPr>
              <a:t>g</a:t>
            </a:r>
            <a:r>
              <a:rPr lang="zh-CN" altLang="en-US" sz="2400" b="1" dirty="0">
                <a:latin typeface="+mn-ea"/>
              </a:rPr>
              <a:t>也称作激活函数（</a:t>
            </a:r>
            <a:r>
              <a:rPr lang="en-US" altLang="zh-CN" sz="2400" b="1" dirty="0">
                <a:latin typeface="+mn-ea"/>
              </a:rPr>
              <a:t>active function</a:t>
            </a:r>
            <a:r>
              <a:rPr lang="zh-CN" altLang="en-US" sz="2400" b="1" dirty="0">
                <a:latin typeface="+mn-ea"/>
              </a:rPr>
              <a:t>）。</a:t>
            </a:r>
          </a:p>
        </p:txBody>
      </p:sp>
    </p:spTree>
    <p:extLst>
      <p:ext uri="{BB962C8B-B14F-4D97-AF65-F5344CB8AC3E}">
        <p14:creationId xmlns:p14="http://schemas.microsoft.com/office/powerpoint/2010/main" val="145539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988" y="158995"/>
            <a:ext cx="7886700" cy="570310"/>
          </a:xfrm>
        </p:spPr>
        <p:txBody>
          <a:bodyPr vert="horz" lIns="91440" tIns="45720" rIns="91440" bIns="45720" rtlCol="0" anchor="ctr">
            <a:normAutofit fontScale="90000"/>
          </a:bodyPr>
          <a:lstStyle/>
          <a:p>
            <a:r>
              <a:rPr altLang="en-US" dirty="0" err="1">
                <a:latin typeface="+mj-ea"/>
                <a:ea typeface="+mj-ea"/>
              </a:rPr>
              <a:t>效果</a:t>
            </a:r>
            <a:endParaRPr altLang="zh-CN" dirty="0">
              <a:latin typeface="+mj-ea"/>
              <a:ea typeface="+mj-ea"/>
            </a:endParaRPr>
          </a:p>
        </p:txBody>
      </p:sp>
      <p:sp>
        <p:nvSpPr>
          <p:cNvPr id="5" name="矩形 4"/>
          <p:cNvSpPr/>
          <p:nvPr/>
        </p:nvSpPr>
        <p:spPr>
          <a:xfrm>
            <a:off x="481395" y="1539479"/>
            <a:ext cx="4943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nSpc>
                <a:spcPct val="150000"/>
              </a:lnSpc>
              <a:spcBef>
                <a:spcPts val="1350"/>
              </a:spcBef>
              <a:buClr>
                <a:schemeClr val="accent1"/>
              </a:buClr>
              <a:buFont typeface="Wingdings" panose="05000000000000000000" pitchFamily="2" charset="2"/>
              <a:buChar char="p"/>
              <a:defRPr/>
            </a:pPr>
            <a:r>
              <a:rPr lang="zh-CN" altLang="en-US" sz="2000" b="1" dirty="0">
                <a:latin typeface="+mn-ea"/>
              </a:rPr>
              <a:t>理论证明，两层神经网络可以无限逼近任意连续函数。也就是说，面对复杂的非线性分类任务，两层（带一个隐藏层）神经网络可以分类的很好。</a:t>
            </a:r>
            <a:endParaRPr lang="en-US" altLang="zh-CN" sz="2000" b="1" dirty="0">
              <a:latin typeface="+mn-ea"/>
            </a:endParaRPr>
          </a:p>
          <a:p>
            <a:pPr marL="285750" indent="-285750">
              <a:lnSpc>
                <a:spcPct val="150000"/>
              </a:lnSpc>
              <a:spcBef>
                <a:spcPts val="1350"/>
              </a:spcBef>
              <a:buClr>
                <a:schemeClr val="accent1"/>
              </a:buClr>
              <a:buFont typeface="Wingdings" panose="05000000000000000000" pitchFamily="2" charset="2"/>
              <a:buChar char="p"/>
              <a:defRPr/>
            </a:pPr>
            <a:r>
              <a:rPr lang="zh-CN" altLang="en-US" sz="2000" b="1" dirty="0">
                <a:latin typeface="+mn-ea"/>
              </a:rPr>
              <a:t>例子</a:t>
            </a:r>
            <a:r>
              <a:rPr lang="en-US" altLang="zh-CN" sz="2000" b="1" dirty="0">
                <a:latin typeface="+mn-ea"/>
              </a:rPr>
              <a:t>:</a:t>
            </a:r>
            <a:r>
              <a:rPr lang="zh-CN" altLang="en-US" sz="2000" b="1" dirty="0">
                <a:latin typeface="+mn-ea"/>
              </a:rPr>
              <a:t>红色的线与蓝色的线代表数据。而红色区域和蓝色区域代表由神经网络划开的区域，两者的分界线就是决策分界。</a:t>
            </a:r>
            <a:r>
              <a:rPr lang="zh-CN" altLang="en-US" sz="2000" b="1" dirty="0">
                <a:solidFill>
                  <a:srgbClr val="C00000"/>
                </a:solidFill>
                <a:latin typeface="+mn-ea"/>
              </a:rPr>
              <a:t>非常平滑</a:t>
            </a:r>
            <a:r>
              <a:rPr lang="zh-CN" altLang="en-US" sz="2000" b="1" dirty="0">
                <a:latin typeface="+mn-ea"/>
              </a:rPr>
              <a:t>，而且分类的很好</a:t>
            </a:r>
            <a:r>
              <a:rPr lang="en-US" altLang="zh-CN" sz="2000" b="1" dirty="0">
                <a:latin typeface="+mn-ea"/>
              </a:rPr>
              <a:t>.</a:t>
            </a:r>
            <a:endParaRPr lang="zh-CN" altLang="en-US" sz="2000" b="1" dirty="0">
              <a:latin typeface="+mn-ea"/>
            </a:endParaRPr>
          </a:p>
          <a:p>
            <a:pPr marL="285750" indent="-285750">
              <a:lnSpc>
                <a:spcPct val="150000"/>
              </a:lnSpc>
              <a:spcBef>
                <a:spcPts val="1350"/>
              </a:spcBef>
              <a:buClr>
                <a:schemeClr val="accent1"/>
              </a:buClr>
              <a:buFont typeface="Wingdings" panose="05000000000000000000" pitchFamily="2" charset="2"/>
              <a:buChar char="p"/>
              <a:defRPr/>
            </a:pPr>
            <a:endParaRPr lang="zh-CN" altLang="en-US" sz="2000" b="1" dirty="0">
              <a:latin typeface="+mn-ea"/>
            </a:endParaRPr>
          </a:p>
        </p:txBody>
      </p:sp>
      <p:pic>
        <p:nvPicPr>
          <p:cNvPr id="39940"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08373" y="1172765"/>
            <a:ext cx="4644629" cy="451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48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9508" y="197898"/>
            <a:ext cx="7886700" cy="570309"/>
          </a:xfrm>
        </p:spPr>
        <p:txBody>
          <a:bodyPr vert="horz" lIns="91440" tIns="45720" rIns="91440" bIns="45720" rtlCol="0" anchor="ctr">
            <a:normAutofit fontScale="90000"/>
          </a:bodyPr>
          <a:lstStyle/>
          <a:p>
            <a:r>
              <a:rPr altLang="en-US" dirty="0">
                <a:latin typeface="+mj-ea"/>
                <a:ea typeface="+mj-ea"/>
              </a:rPr>
              <a:t>思</a:t>
            </a:r>
            <a:r>
              <a:rPr lang="en-US" altLang="en-US" dirty="0">
                <a:latin typeface="+mj-ea"/>
                <a:ea typeface="+mj-ea"/>
              </a:rPr>
              <a:t> </a:t>
            </a:r>
            <a:r>
              <a:rPr altLang="en-US" dirty="0">
                <a:latin typeface="+mj-ea"/>
                <a:ea typeface="+mj-ea"/>
              </a:rPr>
              <a:t>考</a:t>
            </a:r>
            <a:endParaRPr altLang="zh-CN" dirty="0">
              <a:latin typeface="+mj-ea"/>
              <a:ea typeface="+mj-ea"/>
            </a:endParaRPr>
          </a:p>
        </p:txBody>
      </p:sp>
      <p:sp>
        <p:nvSpPr>
          <p:cNvPr id="5" name="矩形 4"/>
          <p:cNvSpPr/>
          <p:nvPr/>
        </p:nvSpPr>
        <p:spPr>
          <a:xfrm>
            <a:off x="1120631" y="1154678"/>
            <a:ext cx="9666190" cy="405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nSpc>
                <a:spcPct val="150000"/>
              </a:lnSpc>
              <a:spcBef>
                <a:spcPts val="1350"/>
              </a:spcBef>
              <a:buClr>
                <a:schemeClr val="accent1"/>
              </a:buClr>
              <a:buFont typeface="Wingdings" panose="05000000000000000000" pitchFamily="2" charset="2"/>
              <a:buChar char="p"/>
              <a:defRPr/>
            </a:pPr>
            <a:r>
              <a:rPr lang="zh-CN" altLang="en-US" sz="2000" b="1" dirty="0">
                <a:latin typeface="+mn-ea"/>
              </a:rPr>
              <a:t>单层网络只能做线性分类任务。而两层神经网络中的后一层也是线性分类层，应该只能做线性分类任务。为什么两个线性分类任务结合就可以做非线性分类任务？</a:t>
            </a:r>
            <a:endParaRPr lang="en-US" altLang="zh-CN" sz="2000" b="1" dirty="0">
              <a:latin typeface="+mn-ea"/>
            </a:endParaRPr>
          </a:p>
          <a:p>
            <a:pPr marL="285750" indent="-285750">
              <a:lnSpc>
                <a:spcPct val="150000"/>
              </a:lnSpc>
              <a:spcBef>
                <a:spcPts val="1350"/>
              </a:spcBef>
              <a:buClr>
                <a:schemeClr val="accent1"/>
              </a:buClr>
              <a:buFont typeface="Wingdings" panose="05000000000000000000" pitchFamily="2" charset="2"/>
              <a:buChar char="p"/>
              <a:defRPr/>
            </a:pPr>
            <a:r>
              <a:rPr lang="zh-CN" altLang="en-US" sz="2000" b="1" dirty="0">
                <a:latin typeface="+mn-ea"/>
              </a:rPr>
              <a:t>从输入层到隐藏层时，数据发生了空间变换。也就是说，两层神经网络中，隐藏层对原始的数据进行了一个空间变换，使其可以被线性分类，然后输出层的决策分界划出了一个线性分类分界线，对其进行分类。</a:t>
            </a:r>
          </a:p>
          <a:p>
            <a:pPr marL="285750" indent="-285750">
              <a:lnSpc>
                <a:spcPct val="150000"/>
              </a:lnSpc>
              <a:spcBef>
                <a:spcPts val="1350"/>
              </a:spcBef>
              <a:buClr>
                <a:schemeClr val="accent1"/>
              </a:buClr>
              <a:buFont typeface="Wingdings" panose="05000000000000000000" pitchFamily="2" charset="2"/>
              <a:buChar char="p"/>
              <a:defRPr/>
            </a:pPr>
            <a:r>
              <a:rPr lang="zh-CN" altLang="en-US" sz="2000" b="1" dirty="0">
                <a:latin typeface="+mn-ea"/>
              </a:rPr>
              <a:t>两层神经网络可以做非线性分类的关键</a:t>
            </a:r>
            <a:r>
              <a:rPr lang="en-US" altLang="zh-CN" sz="2000" b="1" dirty="0">
                <a:latin typeface="+mn-ea"/>
              </a:rPr>
              <a:t>–</a:t>
            </a:r>
            <a:r>
              <a:rPr lang="zh-CN" altLang="en-US" sz="2000" b="1" dirty="0">
                <a:solidFill>
                  <a:srgbClr val="C00000"/>
                </a:solidFill>
                <a:latin typeface="+mn-ea"/>
              </a:rPr>
              <a:t>隐藏层</a:t>
            </a:r>
            <a:r>
              <a:rPr lang="zh-CN" altLang="en-US" sz="2000" b="1" dirty="0">
                <a:latin typeface="+mn-ea"/>
              </a:rPr>
              <a:t>。矩阵和向量相乘，本质上就是对向量的</a:t>
            </a:r>
            <a:r>
              <a:rPr lang="zh-CN" altLang="en-US" sz="2000" b="1" dirty="0">
                <a:solidFill>
                  <a:srgbClr val="C00000"/>
                </a:solidFill>
                <a:latin typeface="+mn-ea"/>
              </a:rPr>
              <a:t>坐标空间进行一个变换</a:t>
            </a:r>
            <a:r>
              <a:rPr lang="zh-CN" altLang="en-US" sz="2000" b="1" dirty="0">
                <a:latin typeface="+mn-ea"/>
              </a:rPr>
              <a:t>。因此，隐藏层的参数矩阵的作用就是使得数据的原始坐标空间从线性不可分，转换成了线性可分。两层神经网络通过两层的线性模型模拟了数据内真实的非线性函数。因此</a:t>
            </a:r>
            <a:r>
              <a:rPr lang="zh-CN" altLang="en-US" sz="2000" b="1" dirty="0">
                <a:solidFill>
                  <a:srgbClr val="C00000"/>
                </a:solidFill>
                <a:latin typeface="+mn-ea"/>
              </a:rPr>
              <a:t>，多层的神经网络的本质就是复杂函数拟合</a:t>
            </a:r>
            <a:r>
              <a:rPr lang="zh-CN" altLang="en-US" sz="2000" b="1" dirty="0">
                <a:latin typeface="+mn-ea"/>
              </a:rPr>
              <a:t>。</a:t>
            </a:r>
          </a:p>
          <a:p>
            <a:pPr marL="285750" indent="-285750">
              <a:lnSpc>
                <a:spcPct val="150000"/>
              </a:lnSpc>
              <a:spcBef>
                <a:spcPts val="1350"/>
              </a:spcBef>
              <a:buClr>
                <a:schemeClr val="accent1"/>
              </a:buClr>
              <a:buFont typeface="Wingdings" panose="05000000000000000000" pitchFamily="2" charset="2"/>
              <a:buChar char="p"/>
              <a:defRPr/>
            </a:pPr>
            <a:endParaRPr lang="zh-CN" altLang="en-US" sz="2000" b="1" dirty="0">
              <a:latin typeface="+mn-ea"/>
            </a:endParaRPr>
          </a:p>
        </p:txBody>
      </p:sp>
    </p:spTree>
    <p:extLst>
      <p:ext uri="{BB962C8B-B14F-4D97-AF65-F5344CB8AC3E}">
        <p14:creationId xmlns:p14="http://schemas.microsoft.com/office/powerpoint/2010/main" val="335771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2824" y="274277"/>
            <a:ext cx="7886700" cy="570310"/>
          </a:xfrm>
        </p:spPr>
        <p:txBody>
          <a:bodyPr vert="horz" lIns="91440" tIns="45720" rIns="91440" bIns="45720" rtlCol="0" anchor="ctr">
            <a:normAutofit fontScale="90000"/>
          </a:bodyPr>
          <a:lstStyle/>
          <a:p>
            <a:r>
              <a:rPr altLang="en-US" dirty="0" err="1">
                <a:latin typeface="+mj-ea"/>
                <a:ea typeface="+mj-ea"/>
              </a:rPr>
              <a:t>多层神经网络结构</a:t>
            </a:r>
            <a:endParaRPr altLang="zh-CN" dirty="0">
              <a:latin typeface="+mj-ea"/>
              <a:ea typeface="+mj-ea"/>
            </a:endParaRPr>
          </a:p>
        </p:txBody>
      </p:sp>
      <p:sp>
        <p:nvSpPr>
          <p:cNvPr id="5" name="矩形 4"/>
          <p:cNvSpPr/>
          <p:nvPr/>
        </p:nvSpPr>
        <p:spPr>
          <a:xfrm>
            <a:off x="644431" y="1279028"/>
            <a:ext cx="4425251" cy="454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zh-CN" altLang="en-US" sz="2400" b="1" dirty="0">
                <a:latin typeface="+mn-ea"/>
              </a:rPr>
              <a:t>在两层神经网络的输出层后面，继续添加层次。原来的输出层变成中间层，新加的层次成为新的输出层。所以可以得到下图。依照这样的方式不断添加，可以得到更多层的多层神经网络。</a:t>
            </a:r>
            <a:endParaRPr lang="en-US" altLang="zh-CN" sz="2400" b="1" dirty="0">
              <a:latin typeface="+mn-ea"/>
            </a:endParaRPr>
          </a:p>
          <a:p>
            <a:pPr marL="342900" indent="-342900">
              <a:lnSpc>
                <a:spcPct val="150000"/>
              </a:lnSpc>
              <a:spcBef>
                <a:spcPts val="1350"/>
              </a:spcBef>
              <a:buClr>
                <a:schemeClr val="accent1"/>
              </a:buClr>
              <a:buFont typeface="Wingdings" panose="05000000000000000000" pitchFamily="2" charset="2"/>
              <a:buChar char="p"/>
              <a:defRPr/>
            </a:pPr>
            <a:r>
              <a:rPr lang="zh-CN" altLang="en-US" sz="2400" b="1" dirty="0">
                <a:latin typeface="+mn-ea"/>
              </a:rPr>
              <a:t>较少参数如图</a:t>
            </a:r>
            <a:r>
              <a:rPr lang="en-US" altLang="zh-CN" sz="2400" b="1" dirty="0">
                <a:latin typeface="+mn-ea"/>
              </a:rPr>
              <a:t>:</a:t>
            </a:r>
            <a:endParaRPr lang="zh-CN" altLang="en-US" sz="2400" b="1" dirty="0">
              <a:latin typeface="+mn-ea"/>
            </a:endParaRPr>
          </a:p>
        </p:txBody>
      </p:sp>
      <p:pic>
        <p:nvPicPr>
          <p:cNvPr id="49156" name="图片 3"/>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513279" y="1468040"/>
            <a:ext cx="5902264" cy="454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9456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8101" y="108952"/>
            <a:ext cx="7886700" cy="570310"/>
          </a:xfrm>
        </p:spPr>
        <p:txBody>
          <a:bodyPr vert="horz" lIns="91440" tIns="45720" rIns="91440" bIns="45720" rtlCol="0" anchor="ctr">
            <a:normAutofit fontScale="90000"/>
          </a:bodyPr>
          <a:lstStyle/>
          <a:p>
            <a:r>
              <a:rPr altLang="en-US" dirty="0" err="1">
                <a:latin typeface="+mj-ea"/>
                <a:ea typeface="+mj-ea"/>
              </a:rPr>
              <a:t>多层神经网络结构</a:t>
            </a:r>
            <a:endParaRPr altLang="zh-CN" dirty="0">
              <a:latin typeface="+mj-ea"/>
              <a:ea typeface="+mj-ea"/>
            </a:endParaRPr>
          </a:p>
        </p:txBody>
      </p:sp>
      <p:sp>
        <p:nvSpPr>
          <p:cNvPr id="5" name="矩形 4"/>
          <p:cNvSpPr/>
          <p:nvPr/>
        </p:nvSpPr>
        <p:spPr>
          <a:xfrm>
            <a:off x="688101" y="1276751"/>
            <a:ext cx="4333350" cy="466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zh-CN" altLang="en-US" sz="2400" b="1" dirty="0">
                <a:latin typeface="+mn-ea"/>
              </a:rPr>
              <a:t>较多参数如图</a:t>
            </a:r>
            <a:r>
              <a:rPr lang="en-US" altLang="zh-CN" sz="2400" b="1" dirty="0">
                <a:latin typeface="+mn-ea"/>
              </a:rPr>
              <a:t>:</a:t>
            </a:r>
          </a:p>
          <a:p>
            <a:pPr marL="342900" indent="-342900">
              <a:lnSpc>
                <a:spcPct val="150000"/>
              </a:lnSpc>
              <a:spcBef>
                <a:spcPts val="1350"/>
              </a:spcBef>
              <a:buClr>
                <a:schemeClr val="accent1"/>
              </a:buClr>
              <a:buFont typeface="Wingdings" panose="05000000000000000000" pitchFamily="2" charset="2"/>
              <a:buChar char="p"/>
              <a:defRPr/>
            </a:pPr>
            <a:r>
              <a:rPr lang="zh-CN" altLang="en-US" sz="2400" b="1" dirty="0">
                <a:latin typeface="+mn-ea"/>
              </a:rPr>
              <a:t>虽然层数保持不变，但是第二个神经网络的参数数量却是第一个神经网络的接近两倍之多，从而带来了更好的表示（</a:t>
            </a:r>
            <a:r>
              <a:rPr lang="en-US" altLang="zh-CN" sz="2400" b="1" dirty="0" err="1">
                <a:latin typeface="+mn-ea"/>
              </a:rPr>
              <a:t>represention</a:t>
            </a:r>
            <a:r>
              <a:rPr lang="zh-CN" altLang="en-US" sz="2400" b="1" dirty="0">
                <a:latin typeface="+mn-ea"/>
              </a:rPr>
              <a:t>）能力。表示能力是多层神经网络的一个重要性质。</a:t>
            </a:r>
          </a:p>
        </p:txBody>
      </p:sp>
      <p:pic>
        <p:nvPicPr>
          <p:cNvPr id="50180" name="图片 2"/>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603426" y="1276751"/>
            <a:ext cx="6163945" cy="475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34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50" y="175434"/>
            <a:ext cx="7886700" cy="570310"/>
          </a:xfrm>
        </p:spPr>
        <p:txBody>
          <a:bodyPr vert="horz" lIns="91440" tIns="45720" rIns="91440" bIns="45720" rtlCol="0" anchor="ctr">
            <a:normAutofit fontScale="90000"/>
          </a:bodyPr>
          <a:lstStyle/>
          <a:p>
            <a:r>
              <a:rPr altLang="en-US" dirty="0" err="1">
                <a:latin typeface="+mj-ea"/>
                <a:ea typeface="+mj-ea"/>
              </a:rPr>
              <a:t>多层神经网络结构</a:t>
            </a:r>
            <a:endParaRPr altLang="zh-CN" dirty="0">
              <a:latin typeface="+mj-ea"/>
              <a:ea typeface="+mj-ea"/>
            </a:endParaRPr>
          </a:p>
        </p:txBody>
      </p:sp>
      <p:sp>
        <p:nvSpPr>
          <p:cNvPr id="5" name="矩形 4"/>
          <p:cNvSpPr/>
          <p:nvPr/>
        </p:nvSpPr>
        <p:spPr>
          <a:xfrm>
            <a:off x="552863" y="1136871"/>
            <a:ext cx="4246264" cy="4705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zh-CN" altLang="en-US" sz="2400" b="1" dirty="0">
                <a:latin typeface="+mn-ea"/>
              </a:rPr>
              <a:t>更深层次的网络。增加更多的层次有更深入的表示特征，以及更强的函数模拟能力。</a:t>
            </a:r>
          </a:p>
          <a:p>
            <a:pPr marL="342900" indent="-342900">
              <a:lnSpc>
                <a:spcPct val="150000"/>
              </a:lnSpc>
              <a:spcBef>
                <a:spcPts val="1350"/>
              </a:spcBef>
              <a:buClr>
                <a:schemeClr val="accent1"/>
              </a:buClr>
              <a:buFont typeface="Wingdings" panose="05000000000000000000" pitchFamily="2" charset="2"/>
              <a:buChar char="p"/>
              <a:defRPr/>
            </a:pPr>
            <a:r>
              <a:rPr lang="zh-CN" altLang="en-US" sz="2400" b="1" dirty="0">
                <a:latin typeface="+mn-ea"/>
              </a:rPr>
              <a:t>随着网络的层数增加，每一层对于前一层次的抽象表示更深入。目前，</a:t>
            </a:r>
            <a:r>
              <a:rPr lang="zh-CN" altLang="en-US" sz="2400" b="1" dirty="0">
                <a:solidFill>
                  <a:srgbClr val="C00000"/>
                </a:solidFill>
                <a:latin typeface="+mn-ea"/>
              </a:rPr>
              <a:t>深度神经网络在人工智能界占据统治地位。</a:t>
            </a:r>
          </a:p>
        </p:txBody>
      </p:sp>
      <p:pic>
        <p:nvPicPr>
          <p:cNvPr id="5120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0595" y="1356304"/>
            <a:ext cx="6128309" cy="414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80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29880" y="907148"/>
            <a:ext cx="1797310" cy="339436"/>
          </a:xfrm>
          <a:prstGeom prst="rect">
            <a:avLst/>
          </a:prstGeom>
        </p:spPr>
        <p:txBody>
          <a:bodyPr vert="horz" lIns="91440" tIns="45720" rIns="91440" bIns="45720" rtlCol="0">
            <a:normAutofit fontScale="70000" lnSpcReduction="20000"/>
          </a:bodyPr>
          <a:lstStyle/>
          <a:p>
            <a:pPr>
              <a:lnSpc>
                <a:spcPct val="90000"/>
              </a:lnSpc>
              <a:spcBef>
                <a:spcPts val="1000"/>
              </a:spcBef>
              <a:buClr>
                <a:schemeClr val="tx2"/>
              </a:buClr>
              <a:buSzPct val="120000"/>
            </a:pPr>
            <a:r>
              <a:rPr lang="zh-CN" altLang="en-US" sz="3000" dirty="0">
                <a:solidFill>
                  <a:schemeClr val="tx2"/>
                </a:solidFill>
                <a:latin typeface="Verdana" panose="020B0604030504040204" pitchFamily="34" charset="0"/>
                <a:ea typeface="微软雅黑" panose="020B0503020204020204" pitchFamily="34" charset="-122"/>
              </a:rPr>
              <a:t>三起三落</a:t>
            </a:r>
          </a:p>
        </p:txBody>
      </p:sp>
      <p:pic>
        <p:nvPicPr>
          <p:cNvPr id="64516" name="图片 2"/>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47205" y="1552075"/>
            <a:ext cx="8897590" cy="45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p:cNvSpPr>
          <p:nvPr>
            <p:ph type="title"/>
          </p:nvPr>
        </p:nvSpPr>
        <p:spPr>
          <a:xfrm>
            <a:off x="1784350" y="50800"/>
            <a:ext cx="7194550" cy="787400"/>
          </a:xfrm>
        </p:spPr>
        <p:txBody>
          <a:bodyPr/>
          <a:lstStyle/>
          <a:p>
            <a:r>
              <a:rPr lang="zh-CN" altLang="en-US" dirty="0"/>
              <a:t>神经网络发展史小结</a:t>
            </a:r>
          </a:p>
        </p:txBody>
      </p:sp>
    </p:spTree>
    <p:extLst>
      <p:ext uri="{BB962C8B-B14F-4D97-AF65-F5344CB8AC3E}">
        <p14:creationId xmlns:p14="http://schemas.microsoft.com/office/powerpoint/2010/main" val="3315278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4" name="内容占位符 3"/>
          <p:cNvSpPr>
            <a:spLocks noGrp="1"/>
          </p:cNvSpPr>
          <p:nvPr>
            <p:ph sz="quarter" idx="14"/>
          </p:nvPr>
        </p:nvSpPr>
        <p:spPr>
          <a:xfrm>
            <a:off x="1784350" y="1222572"/>
            <a:ext cx="8629650" cy="4343400"/>
          </a:xfrm>
        </p:spPr>
        <p:txBody>
          <a:bodyPr>
            <a:normAutofit fontScale="92500" lnSpcReduction="10000"/>
          </a:bodyPr>
          <a:lstStyle/>
          <a:p>
            <a:pPr marL="342900" indent="-342900">
              <a:lnSpc>
                <a:spcPct val="150000"/>
              </a:lnSpc>
            </a:pPr>
            <a:r>
              <a:rPr lang="zh-CN" altLang="en-US" sz="2400" dirty="0">
                <a:solidFill>
                  <a:schemeClr val="bg1">
                    <a:lumMod val="85000"/>
                  </a:schemeClr>
                </a:solidFill>
              </a:rPr>
              <a:t>发展历史 </a:t>
            </a:r>
            <a:endParaRPr lang="en-US" altLang="zh-CN" sz="2400" dirty="0">
              <a:solidFill>
                <a:schemeClr val="bg1">
                  <a:lumMod val="85000"/>
                </a:schemeClr>
              </a:solidFill>
            </a:endParaRPr>
          </a:p>
          <a:p>
            <a:pPr marL="342900" indent="-342900">
              <a:lnSpc>
                <a:spcPct val="150000"/>
              </a:lnSpc>
            </a:pPr>
            <a:r>
              <a:rPr lang="zh-CN" altLang="en-US" sz="2400" dirty="0"/>
              <a:t>神经元模型</a:t>
            </a:r>
            <a:endParaRPr lang="en-US" altLang="zh-CN" sz="2400" dirty="0"/>
          </a:p>
          <a:p>
            <a:pPr marL="342900" indent="-342900">
              <a:lnSpc>
                <a:spcPct val="150000"/>
              </a:lnSpc>
            </a:pPr>
            <a:r>
              <a:rPr lang="zh-CN" altLang="en-US" sz="2400" dirty="0">
                <a:solidFill>
                  <a:schemeClr val="bg1">
                    <a:lumMod val="85000"/>
                  </a:schemeClr>
                </a:solidFill>
              </a:rPr>
              <a:t> 感知机与多层网络</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 误差逆传播算法</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 全局最小与局部最小</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 其他常见神经网络</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 深度学习</a:t>
            </a:r>
            <a:endParaRPr lang="en-US" altLang="zh-CN" sz="2400" dirty="0">
              <a:solidFill>
                <a:schemeClr val="bg1">
                  <a:lumMod val="85000"/>
                </a:schemeClr>
              </a:solidFill>
            </a:endParaRPr>
          </a:p>
          <a:p>
            <a:pPr marL="342900" indent="-342900">
              <a:lnSpc>
                <a:spcPct val="150000"/>
              </a:lnSpc>
            </a:pPr>
            <a:endParaRPr lang="zh-CN" altLang="en-US" dirty="0"/>
          </a:p>
        </p:txBody>
      </p:sp>
    </p:spTree>
    <p:extLst>
      <p:ext uri="{BB962C8B-B14F-4D97-AF65-F5344CB8AC3E}">
        <p14:creationId xmlns:p14="http://schemas.microsoft.com/office/powerpoint/2010/main" val="2406936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0057" y="1"/>
            <a:ext cx="7886700" cy="866431"/>
          </a:xfrm>
        </p:spPr>
        <p:txBody>
          <a:bodyPr vert="horz" lIns="91440" tIns="45720" rIns="91440" bIns="45720" rtlCol="0" anchor="ctr">
            <a:normAutofit/>
          </a:bodyPr>
          <a:lstStyle/>
          <a:p>
            <a:r>
              <a:rPr altLang="en-US" dirty="0">
                <a:latin typeface="+mj-ea"/>
                <a:ea typeface="+mj-ea"/>
              </a:rPr>
              <a:t>场 景</a:t>
            </a:r>
            <a:endParaRPr altLang="zh-CN" dirty="0">
              <a:latin typeface="+mj-ea"/>
              <a:ea typeface="+mj-ea"/>
            </a:endParaRPr>
          </a:p>
        </p:txBody>
      </p:sp>
      <p:pic>
        <p:nvPicPr>
          <p:cNvPr id="1741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3239" y="2566368"/>
            <a:ext cx="5261048" cy="341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a:spLocks/>
          </p:cNvSpPr>
          <p:nvPr/>
        </p:nvSpPr>
        <p:spPr bwMode="auto">
          <a:xfrm>
            <a:off x="1952938" y="1017521"/>
            <a:ext cx="8538489" cy="139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800"/>
              </a:spcBef>
              <a:spcAft>
                <a:spcPct val="0"/>
              </a:spcAft>
              <a:buClr>
                <a:schemeClr val="accent1"/>
              </a:buClr>
              <a:buFont typeface="Arial" panose="020B0604020202020204" pitchFamily="34" charset="0"/>
              <a:buChar char="•"/>
              <a:defRPr lang="zh-CN" sz="2000" kern="1200">
                <a:solidFill>
                  <a:schemeClr val="tx1"/>
                </a:solidFill>
                <a:latin typeface="+mn-lt"/>
                <a:ea typeface="Microsoft YaHei UI" panose="020B0503020204020204" pitchFamily="34" charset="-122"/>
                <a:cs typeface="+mn-cs"/>
              </a:defRPr>
            </a:lvl1pPr>
            <a:lvl2pPr marL="457200" indent="-228600" algn="l" rtl="0" eaLnBrk="0" fontAlgn="base" hangingPunct="0">
              <a:lnSpc>
                <a:spcPct val="90000"/>
              </a:lnSpc>
              <a:spcBef>
                <a:spcPts val="1000"/>
              </a:spcBef>
              <a:spcAft>
                <a:spcPct val="0"/>
              </a:spcAft>
              <a:buClr>
                <a:schemeClr val="accent1"/>
              </a:buClr>
              <a:buFont typeface="Arial" panose="020B0604020202020204" pitchFamily="34" charset="0"/>
              <a:buChar char="•"/>
              <a:defRPr lang="zh-CN" kern="1200">
                <a:solidFill>
                  <a:schemeClr val="tx1"/>
                </a:solidFill>
                <a:latin typeface="+mn-lt"/>
                <a:ea typeface="Microsoft YaHei UI" panose="020B0503020204020204" pitchFamily="34" charset="-122"/>
                <a:cs typeface="+mn-cs"/>
              </a:defRPr>
            </a:lvl2pPr>
            <a:lvl3pPr marL="685800" indent="-182563" algn="l" rtl="0" eaLnBrk="0" fontAlgn="base" hangingPunct="0">
              <a:lnSpc>
                <a:spcPct val="90000"/>
              </a:lnSpc>
              <a:spcBef>
                <a:spcPts val="800"/>
              </a:spcBef>
              <a:spcAft>
                <a:spcPct val="0"/>
              </a:spcAft>
              <a:buClr>
                <a:schemeClr val="accent1"/>
              </a:buClr>
              <a:buFont typeface="Arial" panose="020B0604020202020204" pitchFamily="34" charset="0"/>
              <a:buChar char="•"/>
              <a:defRPr lang="zh-CN" sz="1600" kern="1200">
                <a:solidFill>
                  <a:schemeClr val="tx1"/>
                </a:solidFill>
                <a:latin typeface="+mn-lt"/>
                <a:ea typeface="Microsoft YaHei UI" panose="020B0503020204020204" pitchFamily="34" charset="-122"/>
                <a:cs typeface="+mn-cs"/>
              </a:defRPr>
            </a:lvl3pPr>
            <a:lvl4pPr marL="914400" indent="-182563" algn="l" rtl="0" eaLnBrk="0" fontAlgn="base" hangingPunct="0">
              <a:lnSpc>
                <a:spcPct val="90000"/>
              </a:lnSpc>
              <a:spcBef>
                <a:spcPts val="800"/>
              </a:spcBef>
              <a:spcAft>
                <a:spcPct val="0"/>
              </a:spcAft>
              <a:buClr>
                <a:schemeClr val="accent1"/>
              </a:buClr>
              <a:buFont typeface="Arial" panose="020B0604020202020204" pitchFamily="34" charset="0"/>
              <a:buChar char="•"/>
              <a:defRPr lang="zh-CN" sz="1400" kern="1200">
                <a:solidFill>
                  <a:schemeClr val="tx1"/>
                </a:solidFill>
                <a:latin typeface="+mn-lt"/>
                <a:ea typeface="Microsoft YaHei UI" panose="020B0503020204020204" pitchFamily="34" charset="-122"/>
                <a:cs typeface="+mn-cs"/>
              </a:defRPr>
            </a:lvl4pPr>
            <a:lvl5pPr marL="1143000" indent="-182563" algn="l" rtl="0" eaLnBrk="0" fontAlgn="base" hangingPunct="0">
              <a:lnSpc>
                <a:spcPct val="90000"/>
              </a:lnSpc>
              <a:spcBef>
                <a:spcPts val="800"/>
              </a:spcBef>
              <a:spcAft>
                <a:spcPct val="0"/>
              </a:spcAft>
              <a:buClr>
                <a:schemeClr val="accent1"/>
              </a:buClr>
              <a:buFont typeface="Arial" panose="020B0604020202020204"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lang="zh-CN"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lang="zh-CN"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lang="zh-CN" sz="1400" kern="1200">
                <a:solidFill>
                  <a:schemeClr val="tx1"/>
                </a:solidFill>
                <a:latin typeface="+mn-lt"/>
                <a:ea typeface="+mn-ea"/>
                <a:cs typeface="+mn-cs"/>
              </a:defRPr>
            </a:lvl9pPr>
          </a:lstStyle>
          <a:p>
            <a:pPr eaLnBrk="1" hangingPunct="1">
              <a:lnSpc>
                <a:spcPct val="150000"/>
              </a:lnSpc>
              <a:buFont typeface="Wingdings" panose="05000000000000000000" pitchFamily="2" charset="2"/>
              <a:buChar char="p"/>
              <a:defRPr/>
            </a:pPr>
            <a:r>
              <a:rPr altLang="en-US" dirty="0">
                <a:latin typeface="+mn-ea"/>
                <a:ea typeface="+mn-ea"/>
              </a:rPr>
              <a:t>对于非线性的分类问题，在特征量较少的情况，可以用多项式类型的</a:t>
            </a:r>
            <a:r>
              <a:rPr lang="en-US" altLang="zh-CN" dirty="0">
                <a:latin typeface="+mn-ea"/>
                <a:ea typeface="+mn-ea"/>
              </a:rPr>
              <a:t>Logistic</a:t>
            </a:r>
            <a:r>
              <a:rPr altLang="en-US" dirty="0">
                <a:latin typeface="+mn-ea"/>
                <a:ea typeface="+mn-ea"/>
              </a:rPr>
              <a:t>回归或其它算法来处理。但是一旦特征量较多，多项式的</a:t>
            </a:r>
            <a:r>
              <a:rPr lang="en-US" altLang="zh-CN" dirty="0">
                <a:latin typeface="+mn-ea"/>
                <a:ea typeface="+mn-ea"/>
              </a:rPr>
              <a:t>Logistic</a:t>
            </a:r>
            <a:r>
              <a:rPr altLang="en-US" dirty="0">
                <a:latin typeface="+mn-ea"/>
                <a:ea typeface="+mn-ea"/>
              </a:rPr>
              <a:t>回归就会很困难。</a:t>
            </a:r>
          </a:p>
          <a:p>
            <a:pPr eaLnBrk="1" hangingPunct="1">
              <a:lnSpc>
                <a:spcPct val="150000"/>
              </a:lnSpc>
              <a:buFont typeface="Wingdings" panose="05000000000000000000" pitchFamily="2" charset="2"/>
              <a:buChar char="p"/>
              <a:defRPr/>
            </a:pPr>
            <a:endParaRPr altLang="en-US" dirty="0">
              <a:latin typeface="+mn-ea"/>
              <a:ea typeface="+mn-ea"/>
            </a:endParaRPr>
          </a:p>
        </p:txBody>
      </p:sp>
    </p:spTree>
    <p:extLst>
      <p:ext uri="{BB962C8B-B14F-4D97-AF65-F5344CB8AC3E}">
        <p14:creationId xmlns:p14="http://schemas.microsoft.com/office/powerpoint/2010/main" val="2633166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1784350" y="1112792"/>
            <a:ext cx="8495898" cy="445293"/>
          </a:xfrm>
        </p:spPr>
        <p:txBody>
          <a:bodyPr/>
          <a:lstStyle/>
          <a:p>
            <a:pPr fontAlgn="base">
              <a:spcBef>
                <a:spcPct val="0"/>
              </a:spcBef>
              <a:spcAft>
                <a:spcPct val="0"/>
              </a:spcAft>
              <a:buClr>
                <a:schemeClr val="accent1"/>
              </a:buClr>
              <a:buSzPct val="100000"/>
            </a:pPr>
            <a:r>
              <a:rPr lang="en-US" altLang="zh-CN" dirty="0"/>
              <a:t>M-P </a:t>
            </a:r>
            <a:r>
              <a:rPr lang="zh-CN" altLang="en-US" dirty="0"/>
              <a:t>神经元模型 </a:t>
            </a:r>
            <a:r>
              <a:rPr lang="en-US" altLang="zh-CN" sz="1600" dirty="0">
                <a:solidFill>
                  <a:srgbClr val="C00000"/>
                </a:solidFill>
                <a:ea typeface="幼圆" panose="02010509060101010101" pitchFamily="49" charset="-122"/>
              </a:rPr>
              <a:t>[McCulloch and Pitts,  1943]</a:t>
            </a:r>
          </a:p>
          <a:p>
            <a:endParaRPr lang="zh-CN" altLang="en-US" dirty="0"/>
          </a:p>
        </p:txBody>
      </p:sp>
      <p:sp>
        <p:nvSpPr>
          <p:cNvPr id="3" name="内容占位符 2"/>
          <p:cNvSpPr>
            <a:spLocks noGrp="1"/>
          </p:cNvSpPr>
          <p:nvPr>
            <p:ph sz="half" idx="2"/>
          </p:nvPr>
        </p:nvSpPr>
        <p:spPr>
          <a:xfrm>
            <a:off x="347132" y="2000547"/>
            <a:ext cx="5342467" cy="3575647"/>
          </a:xfrm>
        </p:spPr>
        <p:txBody>
          <a:bodyPr/>
          <a:lstStyle/>
          <a:p>
            <a:pPr marL="342900" indent="-342900">
              <a:lnSpc>
                <a:spcPct val="100000"/>
              </a:lnSpc>
            </a:pPr>
            <a:r>
              <a:rPr lang="zh-CN" altLang="en-US" b="1" dirty="0"/>
              <a:t>输入：来自其他</a:t>
            </a:r>
            <a:r>
              <a:rPr lang="en-US" altLang="zh-CN" b="1" dirty="0"/>
              <a:t>   </a:t>
            </a:r>
            <a:r>
              <a:rPr lang="zh-CN" altLang="en-US" b="1" dirty="0"/>
              <a:t>个神经元传递过来的输入信号</a:t>
            </a:r>
            <a:endParaRPr lang="en-US" altLang="zh-CN" b="1" dirty="0"/>
          </a:p>
          <a:p>
            <a:pPr marL="342900" indent="-342900"/>
            <a:endParaRPr lang="zh-CN" altLang="en-US" b="1" dirty="0"/>
          </a:p>
          <a:p>
            <a:pPr marL="342900" indent="-342900">
              <a:lnSpc>
                <a:spcPct val="100000"/>
              </a:lnSpc>
            </a:pPr>
            <a:r>
              <a:rPr lang="zh-CN" altLang="en-US" b="1" dirty="0"/>
              <a:t>处理：输入信号通过带权重的连接进行传递</a:t>
            </a:r>
            <a:r>
              <a:rPr lang="en-US" altLang="zh-CN" b="1" dirty="0"/>
              <a:t>, </a:t>
            </a:r>
            <a:r>
              <a:rPr lang="zh-CN" altLang="en-US" b="1" dirty="0"/>
              <a:t>神经元接受到总输入值将与神经元的阈值进行比较</a:t>
            </a:r>
            <a:endParaRPr lang="en-US" altLang="zh-CN" b="1" dirty="0"/>
          </a:p>
          <a:p>
            <a:pPr marL="342900" indent="-342900"/>
            <a:endParaRPr lang="zh-CN" altLang="en-US" b="1" dirty="0"/>
          </a:p>
          <a:p>
            <a:pPr marL="342900" indent="-342900"/>
            <a:r>
              <a:rPr lang="zh-CN" altLang="en-US" b="1" dirty="0"/>
              <a:t>输出：通过激活函数的处理以得到输出</a:t>
            </a:r>
          </a:p>
          <a:p>
            <a:endParaRPr lang="zh-CN" altLang="en-US" b="1" dirty="0"/>
          </a:p>
        </p:txBody>
      </p:sp>
      <p:pic>
        <p:nvPicPr>
          <p:cNvPr id="7" name="内容占位符 6" descr="屏幕剪辑"/>
          <p:cNvPicPr>
            <a:picLocks noGrp="1" noChangeAspect="1"/>
          </p:cNvPicPr>
          <p:nvPr>
            <p:ph sz="quarter" idx="4"/>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038879" y="1997716"/>
            <a:ext cx="5852414" cy="3561233"/>
          </a:xfrm>
          <a:prstGeom prst="rect">
            <a:avLst/>
          </a:prstGeom>
        </p:spPr>
      </p:pic>
      <p:sp>
        <p:nvSpPr>
          <p:cNvPr id="6" name="标题 5"/>
          <p:cNvSpPr>
            <a:spLocks noGrp="1"/>
          </p:cNvSpPr>
          <p:nvPr>
            <p:ph type="title"/>
          </p:nvPr>
        </p:nvSpPr>
        <p:spPr/>
        <p:txBody>
          <a:bodyPr/>
          <a:lstStyle/>
          <a:p>
            <a:r>
              <a:rPr lang="zh-CN" altLang="en-US" dirty="0"/>
              <a:t>神经元模型</a:t>
            </a:r>
          </a:p>
        </p:txBody>
      </p:sp>
      <p:graphicFrame>
        <p:nvGraphicFramePr>
          <p:cNvPr id="4" name="对象 3"/>
          <p:cNvGraphicFramePr>
            <a:graphicFrameLocks noChangeAspect="1"/>
          </p:cNvGraphicFramePr>
          <p:nvPr>
            <p:extLst>
              <p:ext uri="{D42A27DB-BD31-4B8C-83A1-F6EECF244321}">
                <p14:modId xmlns:p14="http://schemas.microsoft.com/office/powerpoint/2010/main" val="4262421577"/>
              </p:ext>
            </p:extLst>
          </p:nvPr>
        </p:nvGraphicFramePr>
        <p:xfrm>
          <a:off x="2763166" y="2118605"/>
          <a:ext cx="255199" cy="324405"/>
        </p:xfrm>
        <a:graphic>
          <a:graphicData uri="http://schemas.openxmlformats.org/presentationml/2006/ole">
            <mc:AlternateContent xmlns:mc="http://schemas.openxmlformats.org/markup-compatibility/2006">
              <mc:Choice xmlns:v="urn:schemas-microsoft-com:vml" Requires="v">
                <p:oleObj name="Formula" r:id="rId4" imgW="94320" imgH="119520" progId="Equation.Ribbit">
                  <p:embed/>
                </p:oleObj>
              </mc:Choice>
              <mc:Fallback>
                <p:oleObj name="Formula" r:id="rId4" imgW="94320" imgH="119520" progId="Equation.Ribbit">
                  <p:embed/>
                  <p:pic>
                    <p:nvPicPr>
                      <p:cNvPr id="0" name=""/>
                      <p:cNvPicPr/>
                      <p:nvPr/>
                    </p:nvPicPr>
                    <p:blipFill>
                      <a:blip r:embed="rId5"/>
                      <a:stretch>
                        <a:fillRect/>
                      </a:stretch>
                    </p:blipFill>
                    <p:spPr>
                      <a:xfrm>
                        <a:off x="2763166" y="2118605"/>
                        <a:ext cx="255199" cy="324405"/>
                      </a:xfrm>
                      <a:prstGeom prst="rect">
                        <a:avLst/>
                      </a:prstGeom>
                    </p:spPr>
                  </p:pic>
                </p:oleObj>
              </mc:Fallback>
            </mc:AlternateContent>
          </a:graphicData>
        </a:graphic>
      </p:graphicFrame>
    </p:spTree>
    <p:extLst>
      <p:ext uri="{BB962C8B-B14F-4D97-AF65-F5344CB8AC3E}">
        <p14:creationId xmlns:p14="http://schemas.microsoft.com/office/powerpoint/2010/main" val="1238589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0706" y="820738"/>
            <a:ext cx="7754826" cy="4172673"/>
          </a:xfrm>
          <a:prstGeom prst="rect">
            <a:avLst/>
          </a:prstGeom>
        </p:spPr>
      </p:pic>
      <p:sp>
        <p:nvSpPr>
          <p:cNvPr id="2" name="标题 1"/>
          <p:cNvSpPr>
            <a:spLocks noGrp="1"/>
          </p:cNvSpPr>
          <p:nvPr>
            <p:ph type="title"/>
          </p:nvPr>
        </p:nvSpPr>
        <p:spPr/>
        <p:txBody>
          <a:bodyPr/>
          <a:lstStyle/>
          <a:p>
            <a:r>
              <a:rPr lang="zh-CN" altLang="en-US" dirty="0"/>
              <a:t>神经元模型</a:t>
            </a:r>
          </a:p>
        </p:txBody>
      </p:sp>
      <p:sp>
        <p:nvSpPr>
          <p:cNvPr id="3" name="内容占位符 2"/>
          <p:cNvSpPr>
            <a:spLocks noGrp="1"/>
          </p:cNvSpPr>
          <p:nvPr>
            <p:ph idx="1"/>
          </p:nvPr>
        </p:nvSpPr>
        <p:spPr>
          <a:xfrm>
            <a:off x="1679644" y="887238"/>
            <a:ext cx="8616950" cy="5276097"/>
          </a:xfrm>
        </p:spPr>
        <p:txBody>
          <a:bodyPr>
            <a:normAutofit fontScale="92500" lnSpcReduction="10000"/>
          </a:bodyPr>
          <a:lstStyle/>
          <a:p>
            <a:pPr marL="0" indent="0">
              <a:buNone/>
            </a:pPr>
            <a:r>
              <a:rPr lang="zh-CN" altLang="en-US" sz="3200" dirty="0">
                <a:solidFill>
                  <a:schemeClr val="tx2"/>
                </a:solidFill>
                <a:ea typeface="微软雅黑" panose="020B0503020204020204" pitchFamily="34" charset="-122"/>
              </a:rPr>
              <a:t>激活函数</a:t>
            </a:r>
            <a:endParaRPr lang="en-US" altLang="zh-CN" sz="3200" dirty="0">
              <a:solidFill>
                <a:schemeClr val="tx2"/>
              </a:solidFill>
              <a:ea typeface="微软雅黑" panose="020B0503020204020204" pitchFamily="34" charset="-122"/>
            </a:endParaRP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r>
              <a:rPr lang="zh-CN" altLang="en-US" dirty="0"/>
              <a:t>理想激活函数是阶跃函数</a:t>
            </a:r>
            <a:r>
              <a:rPr lang="en-US" altLang="zh-CN" dirty="0"/>
              <a:t>, 0</a:t>
            </a:r>
            <a:r>
              <a:rPr lang="zh-CN" altLang="en-US" dirty="0"/>
              <a:t>表示抑制神经元而</a:t>
            </a:r>
            <a:r>
              <a:rPr lang="en-US" altLang="zh-CN" dirty="0"/>
              <a:t>1</a:t>
            </a:r>
            <a:r>
              <a:rPr lang="zh-CN" altLang="en-US" dirty="0"/>
              <a:t>表示激活神经元</a:t>
            </a:r>
            <a:endParaRPr lang="en-US" altLang="zh-CN" dirty="0"/>
          </a:p>
          <a:p>
            <a:pPr marL="342900" indent="-342900"/>
            <a:r>
              <a:rPr lang="zh-CN" altLang="en-US" dirty="0"/>
              <a:t>阶跃函数具有不连续、不光滑等不好的性质</a:t>
            </a:r>
            <a:r>
              <a:rPr lang="en-US" altLang="zh-CN" dirty="0"/>
              <a:t>, </a:t>
            </a:r>
            <a:r>
              <a:rPr lang="zh-CN" altLang="en-US" dirty="0"/>
              <a:t>常用的是 </a:t>
            </a:r>
            <a:r>
              <a:rPr lang="en-US" altLang="zh-CN" dirty="0"/>
              <a:t>Sigmoid </a:t>
            </a:r>
            <a:r>
              <a:rPr lang="zh-CN" altLang="en-US" dirty="0"/>
              <a:t>函数</a:t>
            </a:r>
            <a:r>
              <a:rPr lang="en-US" altLang="zh-CN" dirty="0"/>
              <a:t> </a:t>
            </a:r>
          </a:p>
        </p:txBody>
      </p:sp>
    </p:spTree>
    <p:extLst>
      <p:ext uri="{BB962C8B-B14F-4D97-AF65-F5344CB8AC3E}">
        <p14:creationId xmlns:p14="http://schemas.microsoft.com/office/powerpoint/2010/main" val="3385583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a:t>
            </a:r>
          </a:p>
        </p:txBody>
      </p:sp>
      <p:sp>
        <p:nvSpPr>
          <p:cNvPr id="4" name="内容占位符 3"/>
          <p:cNvSpPr>
            <a:spLocks noGrp="1"/>
          </p:cNvSpPr>
          <p:nvPr>
            <p:ph sz="quarter" idx="14"/>
          </p:nvPr>
        </p:nvSpPr>
        <p:spPr>
          <a:xfrm>
            <a:off x="1784350" y="1606213"/>
            <a:ext cx="8629650" cy="4697844"/>
          </a:xfrm>
        </p:spPr>
        <p:txBody>
          <a:bodyPr>
            <a:normAutofit/>
          </a:bodyPr>
          <a:lstStyle/>
          <a:p>
            <a:pPr marL="180000" indent="-342900">
              <a:lnSpc>
                <a:spcPct val="100000"/>
              </a:lnSpc>
            </a:pPr>
            <a:r>
              <a:rPr lang="zh-CN" altLang="en-US" dirty="0"/>
              <a:t>感知机由两层神经元组成</a:t>
            </a:r>
            <a:r>
              <a:rPr lang="en-US" altLang="zh-CN" dirty="0"/>
              <a:t>, </a:t>
            </a:r>
            <a:r>
              <a:rPr lang="zh-CN" altLang="en-US" dirty="0"/>
              <a:t>输入层接受外界输入信号传递给输出层</a:t>
            </a:r>
            <a:r>
              <a:rPr lang="en-US" altLang="zh-CN" dirty="0"/>
              <a:t>, </a:t>
            </a:r>
            <a:r>
              <a:rPr lang="zh-CN" altLang="en-US" dirty="0"/>
              <a:t>输出层是</a:t>
            </a:r>
            <a:r>
              <a:rPr lang="en-US" altLang="zh-CN" dirty="0"/>
              <a:t>M-P</a:t>
            </a:r>
            <a:r>
              <a:rPr lang="zh-CN" altLang="en-US" dirty="0"/>
              <a:t>神经元（阈值逻辑单元）</a:t>
            </a:r>
            <a:r>
              <a:rPr lang="en-US" altLang="zh-CN" dirty="0"/>
              <a:t> </a:t>
            </a:r>
          </a:p>
          <a:p>
            <a:pPr marL="342900" indent="-342900"/>
            <a:r>
              <a:rPr lang="zh-CN" altLang="en-US" dirty="0"/>
              <a:t>感知机能够容易地实现逻辑与、或、非运算</a:t>
            </a:r>
            <a:r>
              <a:rPr lang="en-US" altLang="zh-CN" dirty="0"/>
              <a:t> </a:t>
            </a:r>
          </a:p>
          <a:p>
            <a:pPr marL="0" indent="0">
              <a:buNone/>
            </a:pPr>
            <a:endParaRPr lang="en-US" altLang="zh-CN" sz="1800" dirty="0"/>
          </a:p>
          <a:p>
            <a:pPr marL="0" indent="0">
              <a:buNone/>
            </a:pPr>
            <a:r>
              <a:rPr lang="zh-CN" altLang="en-US" sz="2000" b="1" dirty="0">
                <a:solidFill>
                  <a:srgbClr val="C00000"/>
                </a:solidFill>
                <a:latin typeface="PingFang SC"/>
              </a:rPr>
              <a:t>实现逻辑与</a:t>
            </a:r>
          </a:p>
          <a:p>
            <a:pPr marL="0" indent="0">
              <a:buNone/>
            </a:pPr>
            <a:endParaRPr lang="zh-CN" altLang="en-US" sz="1800" dirty="0"/>
          </a:p>
        </p:txBody>
      </p:sp>
      <p:pic>
        <p:nvPicPr>
          <p:cNvPr id="24" name="图片 23">
            <a:extLst>
              <a:ext uri="{FF2B5EF4-FFF2-40B4-BE49-F238E27FC236}">
                <a16:creationId xmlns:a16="http://schemas.microsoft.com/office/drawing/2014/main" id="{348B9135-69CB-467D-3DB5-0D3F2FE1403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792453" y="2827422"/>
            <a:ext cx="2646366" cy="2249907"/>
          </a:xfrm>
          <a:prstGeom prst="rect">
            <a:avLst/>
          </a:prstGeom>
        </p:spPr>
      </p:pic>
      <p:pic>
        <p:nvPicPr>
          <p:cNvPr id="26" name="图片 25">
            <a:extLst>
              <a:ext uri="{FF2B5EF4-FFF2-40B4-BE49-F238E27FC236}">
                <a16:creationId xmlns:a16="http://schemas.microsoft.com/office/drawing/2014/main" id="{2259E3E1-77AD-825C-7C6C-3B2E62E381F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026463" y="5338311"/>
            <a:ext cx="2409524" cy="704762"/>
          </a:xfrm>
          <a:prstGeom prst="rect">
            <a:avLst/>
          </a:prstGeom>
        </p:spPr>
      </p:pic>
      <p:pic>
        <p:nvPicPr>
          <p:cNvPr id="28" name="图片 27">
            <a:extLst>
              <a:ext uri="{FF2B5EF4-FFF2-40B4-BE49-F238E27FC236}">
                <a16:creationId xmlns:a16="http://schemas.microsoft.com/office/drawing/2014/main" id="{198C5087-B71E-345E-28F9-4539F84DC7B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759531" y="3638953"/>
            <a:ext cx="5951346" cy="2070034"/>
          </a:xfrm>
          <a:prstGeom prst="rect">
            <a:avLst/>
          </a:prstGeom>
        </p:spPr>
      </p:pic>
    </p:spTree>
    <p:extLst>
      <p:ext uri="{BB962C8B-B14F-4D97-AF65-F5344CB8AC3E}">
        <p14:creationId xmlns:p14="http://schemas.microsoft.com/office/powerpoint/2010/main" val="2512255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95315A-1F4C-A1E9-EBB9-5F367313F03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Lst>
          </a:blip>
          <a:stretch>
            <a:fillRect/>
          </a:stretch>
        </p:blipFill>
        <p:spPr>
          <a:xfrm>
            <a:off x="2050520" y="168442"/>
            <a:ext cx="6584754" cy="4523876"/>
          </a:xfrm>
          <a:prstGeom prst="rect">
            <a:avLst/>
          </a:prstGeom>
        </p:spPr>
      </p:pic>
      <p:grpSp>
        <p:nvGrpSpPr>
          <p:cNvPr id="9" name="组合 8">
            <a:extLst>
              <a:ext uri="{FF2B5EF4-FFF2-40B4-BE49-F238E27FC236}">
                <a16:creationId xmlns:a16="http://schemas.microsoft.com/office/drawing/2014/main" id="{A58B2831-CEE8-2E77-120F-C50C5E6488AB}"/>
              </a:ext>
            </a:extLst>
          </p:cNvPr>
          <p:cNvGrpSpPr/>
          <p:nvPr/>
        </p:nvGrpSpPr>
        <p:grpSpPr>
          <a:xfrm>
            <a:off x="4102971" y="619628"/>
            <a:ext cx="5734850" cy="3621505"/>
            <a:chOff x="2615066" y="1167065"/>
            <a:chExt cx="5734850" cy="3621505"/>
          </a:xfrm>
        </p:grpSpPr>
        <p:pic>
          <p:nvPicPr>
            <p:cNvPr id="5" name="图片 4">
              <a:extLst>
                <a:ext uri="{FF2B5EF4-FFF2-40B4-BE49-F238E27FC236}">
                  <a16:creationId xmlns:a16="http://schemas.microsoft.com/office/drawing/2014/main" id="{2C8C7F51-6CD4-55E4-3396-A297F11B3E7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7200"/>
                      </a14:imgEffect>
                    </a14:imgLayer>
                  </a14:imgProps>
                </a:ext>
              </a:extLst>
            </a:blip>
            <a:stretch>
              <a:fillRect/>
            </a:stretch>
          </p:blipFill>
          <p:spPr>
            <a:xfrm>
              <a:off x="2615066" y="1167065"/>
              <a:ext cx="5734850" cy="3621505"/>
            </a:xfrm>
            <a:prstGeom prst="rect">
              <a:avLst/>
            </a:prstGeom>
          </p:spPr>
        </p:pic>
        <p:cxnSp>
          <p:nvCxnSpPr>
            <p:cNvPr id="7" name="直接连接符 6">
              <a:extLst>
                <a:ext uri="{FF2B5EF4-FFF2-40B4-BE49-F238E27FC236}">
                  <a16:creationId xmlns:a16="http://schemas.microsoft.com/office/drawing/2014/main" id="{41EA1237-D5B3-FEF6-725F-447321C74D68}"/>
                </a:ext>
              </a:extLst>
            </p:cNvPr>
            <p:cNvCxnSpPr/>
            <p:nvPr/>
          </p:nvCxnSpPr>
          <p:spPr>
            <a:xfrm>
              <a:off x="5482491" y="1648326"/>
              <a:ext cx="2574758" cy="1780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4D56981-9901-81FA-8425-DFC55FDAAC19}"/>
                </a:ext>
              </a:extLst>
            </p:cNvPr>
            <p:cNvCxnSpPr/>
            <p:nvPr/>
          </p:nvCxnSpPr>
          <p:spPr>
            <a:xfrm>
              <a:off x="4341446" y="2719137"/>
              <a:ext cx="2574758" cy="178067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956356C6-4BC6-397B-00A1-B111E8700FD8}"/>
              </a:ext>
            </a:extLst>
          </p:cNvPr>
          <p:cNvPicPr>
            <a:picLocks noChangeAspect="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829617" y="3435016"/>
            <a:ext cx="3454219" cy="2524238"/>
          </a:xfrm>
          <a:prstGeom prst="rect">
            <a:avLst/>
          </a:prstGeom>
        </p:spPr>
      </p:pic>
    </p:spTree>
    <p:extLst>
      <p:ext uri="{BB962C8B-B14F-4D97-AF65-F5344CB8AC3E}">
        <p14:creationId xmlns:p14="http://schemas.microsoft.com/office/powerpoint/2010/main" val="374782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感知机学习</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a:t>给定训练数据集</a:t>
            </a:r>
            <a:r>
              <a:rPr lang="en-US" altLang="zh-CN" dirty="0"/>
              <a:t>, </a:t>
            </a:r>
            <a:r>
              <a:rPr lang="zh-CN" altLang="en-US" dirty="0"/>
              <a:t>权重                           与阈值   可以通过学习得到</a:t>
            </a:r>
            <a:endParaRPr lang="en-US" altLang="zh-CN" dirty="0"/>
          </a:p>
          <a:p>
            <a:pPr marL="342900" indent="-342900">
              <a:lnSpc>
                <a:spcPct val="150000"/>
              </a:lnSpc>
            </a:pPr>
            <a:r>
              <a:rPr lang="zh-CN" altLang="en-US" dirty="0"/>
              <a:t>感知机学习规则</a:t>
            </a:r>
            <a:endParaRPr lang="en-US" altLang="zh-CN" dirty="0"/>
          </a:p>
          <a:p>
            <a:pPr marL="0" indent="0">
              <a:lnSpc>
                <a:spcPct val="100000"/>
              </a:lnSpc>
              <a:buNone/>
            </a:pPr>
            <a:r>
              <a:rPr lang="en-US" altLang="zh-CN" dirty="0"/>
              <a:t>    </a:t>
            </a:r>
            <a:r>
              <a:rPr lang="zh-CN" altLang="en-US" sz="2000" dirty="0"/>
              <a:t>对训练样例        </a:t>
            </a:r>
            <a:r>
              <a:rPr lang="en-US" altLang="zh-CN" sz="2000" dirty="0"/>
              <a:t>, </a:t>
            </a:r>
            <a:r>
              <a:rPr lang="zh-CN" altLang="en-US" sz="2000" dirty="0"/>
              <a:t>若当前感知机的输出为   </a:t>
            </a:r>
            <a:r>
              <a:rPr lang="en-US" altLang="zh-CN" sz="2000" dirty="0"/>
              <a:t>, </a:t>
            </a:r>
            <a:r>
              <a:rPr lang="zh-CN" altLang="en-US" sz="2000" dirty="0"/>
              <a:t>则感知机权重调整规则为：</a:t>
            </a: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r>
              <a:rPr lang="zh-CN" altLang="en-US" sz="2000" dirty="0"/>
              <a:t>其中            称为学习率</a:t>
            </a:r>
            <a:endParaRPr lang="en-US" altLang="zh-CN" sz="2000" dirty="0"/>
          </a:p>
          <a:p>
            <a:pPr marL="0" indent="0">
              <a:lnSpc>
                <a:spcPct val="100000"/>
              </a:lnSpc>
              <a:buNone/>
            </a:pPr>
            <a:r>
              <a:rPr lang="en-US" altLang="zh-CN" dirty="0"/>
              <a:t>    </a:t>
            </a:r>
            <a:r>
              <a:rPr lang="zh-CN" altLang="en-US" sz="2000" dirty="0"/>
              <a:t>若感知机对训练样例        预测正确</a:t>
            </a:r>
            <a:r>
              <a:rPr lang="en-US" altLang="zh-CN" sz="2000" dirty="0"/>
              <a:t>, </a:t>
            </a:r>
            <a:r>
              <a:rPr lang="zh-CN" altLang="en-US" sz="2000" dirty="0"/>
              <a:t>则感知机不发生变化；否则根据错误程度进行权重的调整</a:t>
            </a:r>
            <a:r>
              <a:rPr lang="en-US" altLang="zh-CN" sz="2000" dirty="0"/>
              <a:t>.</a:t>
            </a:r>
            <a:endParaRPr lang="zh-CN" altLang="en-US"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3812574148"/>
              </p:ext>
            </p:extLst>
          </p:nvPr>
        </p:nvGraphicFramePr>
        <p:xfrm>
          <a:off x="3523404" y="1786496"/>
          <a:ext cx="2463906" cy="369587"/>
        </p:xfrm>
        <a:graphic>
          <a:graphicData uri="http://schemas.openxmlformats.org/presentationml/2006/ole">
            <mc:AlternateContent xmlns:mc="http://schemas.openxmlformats.org/markup-compatibility/2006">
              <mc:Choice xmlns:v="urn:schemas-microsoft-com:vml" Requires="v">
                <p:oleObj name="Formula" r:id="rId2" imgW="1175040" imgH="176760" progId="Equation.Ribbit">
                  <p:embed/>
                </p:oleObj>
              </mc:Choice>
              <mc:Fallback>
                <p:oleObj name="Formula" r:id="rId2" imgW="1175040" imgH="176760" progId="Equation.Ribbit">
                  <p:embed/>
                  <p:pic>
                    <p:nvPicPr>
                      <p:cNvPr id="0" name=""/>
                      <p:cNvPicPr/>
                      <p:nvPr/>
                    </p:nvPicPr>
                    <p:blipFill>
                      <a:blip r:embed="rId3"/>
                      <a:stretch>
                        <a:fillRect/>
                      </a:stretch>
                    </p:blipFill>
                    <p:spPr>
                      <a:xfrm>
                        <a:off x="3523404" y="1786496"/>
                        <a:ext cx="2463906" cy="3695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176083919"/>
              </p:ext>
            </p:extLst>
          </p:nvPr>
        </p:nvGraphicFramePr>
        <p:xfrm>
          <a:off x="7023330" y="1801507"/>
          <a:ext cx="164999" cy="354576"/>
        </p:xfrm>
        <a:graphic>
          <a:graphicData uri="http://schemas.openxmlformats.org/presentationml/2006/ole">
            <mc:AlternateContent xmlns:mc="http://schemas.openxmlformats.org/markup-compatibility/2006">
              <mc:Choice xmlns:v="urn:schemas-microsoft-com:vml" Requires="v">
                <p:oleObj name="Formula" r:id="rId4" imgW="75240" imgH="160200" progId="Equation.Ribbit">
                  <p:embed/>
                </p:oleObj>
              </mc:Choice>
              <mc:Fallback>
                <p:oleObj name="Formula" r:id="rId4" imgW="75240" imgH="160200" progId="Equation.Ribbit">
                  <p:embed/>
                  <p:pic>
                    <p:nvPicPr>
                      <p:cNvPr id="0" name=""/>
                      <p:cNvPicPr/>
                      <p:nvPr/>
                    </p:nvPicPr>
                    <p:blipFill>
                      <a:blip r:embed="rId5"/>
                      <a:stretch>
                        <a:fillRect/>
                      </a:stretch>
                    </p:blipFill>
                    <p:spPr>
                      <a:xfrm>
                        <a:off x="7023330" y="1801507"/>
                        <a:ext cx="164999" cy="35457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796053000"/>
              </p:ext>
            </p:extLst>
          </p:nvPr>
        </p:nvGraphicFramePr>
        <p:xfrm>
          <a:off x="2137321" y="2901963"/>
          <a:ext cx="678305" cy="347551"/>
        </p:xfrm>
        <a:graphic>
          <a:graphicData uri="http://schemas.openxmlformats.org/presentationml/2006/ole">
            <mc:AlternateContent xmlns:mc="http://schemas.openxmlformats.org/markup-compatibility/2006">
              <mc:Choice xmlns:v="urn:schemas-microsoft-com:vml" Requires="v">
                <p:oleObj name="Formula" r:id="rId6" imgW="344520" imgH="176760" progId="Equation.Ribbit">
                  <p:embed/>
                </p:oleObj>
              </mc:Choice>
              <mc:Fallback>
                <p:oleObj name="Formula" r:id="rId6" imgW="344520" imgH="176760" progId="Equation.Ribbit">
                  <p:embed/>
                  <p:pic>
                    <p:nvPicPr>
                      <p:cNvPr id="0" name=""/>
                      <p:cNvPicPr/>
                      <p:nvPr/>
                    </p:nvPicPr>
                    <p:blipFill>
                      <a:blip r:embed="rId7"/>
                      <a:stretch>
                        <a:fillRect/>
                      </a:stretch>
                    </p:blipFill>
                    <p:spPr>
                      <a:xfrm>
                        <a:off x="2137321" y="2901963"/>
                        <a:ext cx="678305" cy="347551"/>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91069665"/>
              </p:ext>
            </p:extLst>
          </p:nvPr>
        </p:nvGraphicFramePr>
        <p:xfrm>
          <a:off x="5556037" y="2847500"/>
          <a:ext cx="180727" cy="347551"/>
        </p:xfrm>
        <a:graphic>
          <a:graphicData uri="http://schemas.openxmlformats.org/presentationml/2006/ole">
            <mc:AlternateContent xmlns:mc="http://schemas.openxmlformats.org/markup-compatibility/2006">
              <mc:Choice xmlns:v="urn:schemas-microsoft-com:vml" Requires="v">
                <p:oleObj name="Formula" r:id="rId8" imgW="82800" imgH="158760" progId="Equation.Ribbit">
                  <p:embed/>
                </p:oleObj>
              </mc:Choice>
              <mc:Fallback>
                <p:oleObj name="Formula" r:id="rId8" imgW="82800" imgH="158760" progId="Equation.Ribbit">
                  <p:embed/>
                  <p:pic>
                    <p:nvPicPr>
                      <p:cNvPr id="0" name=""/>
                      <p:cNvPicPr/>
                      <p:nvPr/>
                    </p:nvPicPr>
                    <p:blipFill>
                      <a:blip r:embed="rId9"/>
                      <a:stretch>
                        <a:fillRect/>
                      </a:stretch>
                    </p:blipFill>
                    <p:spPr>
                      <a:xfrm>
                        <a:off x="5556037" y="2847500"/>
                        <a:ext cx="180727" cy="34755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867972729"/>
              </p:ext>
            </p:extLst>
          </p:nvPr>
        </p:nvGraphicFramePr>
        <p:xfrm>
          <a:off x="4643491" y="3283038"/>
          <a:ext cx="2687637" cy="831850"/>
        </p:xfrm>
        <a:graphic>
          <a:graphicData uri="http://schemas.openxmlformats.org/presentationml/2006/ole">
            <mc:AlternateContent xmlns:mc="http://schemas.openxmlformats.org/markup-compatibility/2006">
              <mc:Choice xmlns:v="urn:schemas-microsoft-com:vml" Requires="v">
                <p:oleObj name="Formula" r:id="rId10" imgW="1148400" imgH="355680" progId="Equation.Ribbit">
                  <p:embed/>
                </p:oleObj>
              </mc:Choice>
              <mc:Fallback>
                <p:oleObj name="Formula" r:id="rId10" imgW="1148400" imgH="355680" progId="Equation.Ribbit">
                  <p:embed/>
                  <p:pic>
                    <p:nvPicPr>
                      <p:cNvPr id="0" name=""/>
                      <p:cNvPicPr/>
                      <p:nvPr/>
                    </p:nvPicPr>
                    <p:blipFill>
                      <a:blip r:embed="rId11"/>
                      <a:stretch>
                        <a:fillRect/>
                      </a:stretch>
                    </p:blipFill>
                    <p:spPr>
                      <a:xfrm>
                        <a:off x="4643491" y="3283038"/>
                        <a:ext cx="2687637" cy="8318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987749889"/>
              </p:ext>
            </p:extLst>
          </p:nvPr>
        </p:nvGraphicFramePr>
        <p:xfrm>
          <a:off x="967460" y="4191940"/>
          <a:ext cx="1039338" cy="310126"/>
        </p:xfrm>
        <a:graphic>
          <a:graphicData uri="http://schemas.openxmlformats.org/presentationml/2006/ole">
            <mc:AlternateContent xmlns:mc="http://schemas.openxmlformats.org/markup-compatibility/2006">
              <mc:Choice xmlns:v="urn:schemas-microsoft-com:vml" Requires="v">
                <p:oleObj name="Formula" r:id="rId12" imgW="590760" imgH="176760" progId="Equation.Ribbit">
                  <p:embed/>
                </p:oleObj>
              </mc:Choice>
              <mc:Fallback>
                <p:oleObj name="Formula" r:id="rId12" imgW="590760" imgH="176760" progId="Equation.Ribbit">
                  <p:embed/>
                  <p:pic>
                    <p:nvPicPr>
                      <p:cNvPr id="0" name=""/>
                      <p:cNvPicPr/>
                      <p:nvPr/>
                    </p:nvPicPr>
                    <p:blipFill>
                      <a:blip r:embed="rId13"/>
                      <a:stretch>
                        <a:fillRect/>
                      </a:stretch>
                    </p:blipFill>
                    <p:spPr>
                      <a:xfrm>
                        <a:off x="967460" y="4191940"/>
                        <a:ext cx="1039338" cy="310126"/>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530279863"/>
              </p:ext>
            </p:extLst>
          </p:nvPr>
        </p:nvGraphicFramePr>
        <p:xfrm>
          <a:off x="3127997" y="4638879"/>
          <a:ext cx="678305" cy="347551"/>
        </p:xfrm>
        <a:graphic>
          <a:graphicData uri="http://schemas.openxmlformats.org/presentationml/2006/ole">
            <mc:AlternateContent xmlns:mc="http://schemas.openxmlformats.org/markup-compatibility/2006">
              <mc:Choice xmlns:v="urn:schemas-microsoft-com:vml" Requires="v">
                <p:oleObj name="Formula" r:id="rId14" imgW="344520" imgH="176760" progId="Equation.Ribbit">
                  <p:embed/>
                </p:oleObj>
              </mc:Choice>
              <mc:Fallback>
                <p:oleObj name="Formula" r:id="rId14" imgW="344520" imgH="176760" progId="Equation.Ribbit">
                  <p:embed/>
                  <p:pic>
                    <p:nvPicPr>
                      <p:cNvPr id="9" name="对象 8"/>
                      <p:cNvPicPr/>
                      <p:nvPr/>
                    </p:nvPicPr>
                    <p:blipFill>
                      <a:blip r:embed="rId7"/>
                      <a:stretch>
                        <a:fillRect/>
                      </a:stretch>
                    </p:blipFill>
                    <p:spPr>
                      <a:xfrm>
                        <a:off x="3127997" y="4638879"/>
                        <a:ext cx="678305" cy="347551"/>
                      </a:xfrm>
                      <a:prstGeom prst="rect">
                        <a:avLst/>
                      </a:prstGeom>
                    </p:spPr>
                  </p:pic>
                </p:oleObj>
              </mc:Fallback>
            </mc:AlternateContent>
          </a:graphicData>
        </a:graphic>
      </p:graphicFrame>
    </p:spTree>
    <p:extLst>
      <p:ext uri="{BB962C8B-B14F-4D97-AF65-F5344CB8AC3E}">
        <p14:creationId xmlns:p14="http://schemas.microsoft.com/office/powerpoint/2010/main" val="2165656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a:xfrm>
            <a:off x="1784350" y="976931"/>
            <a:ext cx="8629650" cy="457200"/>
          </a:xfrm>
        </p:spPr>
        <p:txBody>
          <a:bodyPr>
            <a:normAutofit lnSpcReduction="10000"/>
          </a:bodyPr>
          <a:lstStyle/>
          <a:p>
            <a:r>
              <a:rPr lang="zh-CN" altLang="en-US" dirty="0"/>
              <a:t>感知机求解与、或、非问题</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437" y="1464594"/>
            <a:ext cx="3191502" cy="239362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030" y="1464594"/>
            <a:ext cx="3204269" cy="240320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3437" y="3899996"/>
            <a:ext cx="3191502" cy="2393627"/>
          </a:xfrm>
          <a:prstGeom prst="rect">
            <a:avLst/>
          </a:prstGeom>
        </p:spPr>
      </p:pic>
      <p:sp>
        <p:nvSpPr>
          <p:cNvPr id="9" name="内容占位符 8">
            <a:extLst>
              <a:ext uri="{FF2B5EF4-FFF2-40B4-BE49-F238E27FC236}">
                <a16:creationId xmlns:a16="http://schemas.microsoft.com/office/drawing/2014/main" id="{3A5CC08A-B227-3C8F-871D-8241D45D1EB5}"/>
              </a:ext>
            </a:extLst>
          </p:cNvPr>
          <p:cNvSpPr>
            <a:spLocks noGrp="1"/>
          </p:cNvSpPr>
          <p:nvPr>
            <p:ph sz="quarter" idx="14"/>
          </p:nvPr>
        </p:nvSpPr>
        <p:spPr/>
        <p:txBody>
          <a:bodyPr/>
          <a:lstStyle/>
          <a:p>
            <a:endParaRPr lang="zh-CN" altLang="en-US"/>
          </a:p>
        </p:txBody>
      </p:sp>
    </p:spTree>
    <p:extLst>
      <p:ext uri="{BB962C8B-B14F-4D97-AF65-F5344CB8AC3E}">
        <p14:creationId xmlns:p14="http://schemas.microsoft.com/office/powerpoint/2010/main" val="229761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感知机学习能力</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a:t>若两类模式</a:t>
            </a:r>
            <a:r>
              <a:rPr lang="zh-CN" altLang="en-US" dirty="0">
                <a:solidFill>
                  <a:srgbClr val="C00000"/>
                </a:solidFill>
              </a:rPr>
              <a:t>线性可分</a:t>
            </a:r>
            <a:r>
              <a:rPr lang="en-US" altLang="zh-CN" dirty="0"/>
              <a:t>, </a:t>
            </a:r>
            <a:r>
              <a:rPr lang="zh-CN" altLang="en-US" dirty="0"/>
              <a:t>则感知机的学习过程一定会</a:t>
            </a:r>
            <a:r>
              <a:rPr lang="zh-CN" altLang="en-US" dirty="0">
                <a:solidFill>
                  <a:srgbClr val="C00000"/>
                </a:solidFill>
              </a:rPr>
              <a:t>收敛</a:t>
            </a:r>
            <a:r>
              <a:rPr lang="zh-CN" altLang="en-US" dirty="0"/>
              <a:t>；否感知机的学习过程将会发生震荡</a:t>
            </a:r>
            <a:endParaRPr lang="en-US" altLang="zh-CN" dirty="0"/>
          </a:p>
          <a:p>
            <a:pPr marL="0" indent="0" fontAlgn="base">
              <a:spcBef>
                <a:spcPct val="0"/>
              </a:spcBef>
              <a:spcAft>
                <a:spcPct val="0"/>
              </a:spcAft>
              <a:buSzPct val="100000"/>
              <a:buNone/>
            </a:pPr>
            <a:r>
              <a:rPr lang="en-US" altLang="zh-CN" sz="1600" dirty="0">
                <a:solidFill>
                  <a:srgbClr val="FF0000"/>
                </a:solidFill>
                <a:latin typeface="+mj-lt"/>
              </a:rPr>
              <a:t>                                                                                 </a:t>
            </a:r>
            <a:r>
              <a:rPr lang="en-US" altLang="zh-CN" sz="1600" dirty="0">
                <a:solidFill>
                  <a:srgbClr val="C00000"/>
                </a:solidFill>
              </a:rPr>
              <a:t>[Minsky and </a:t>
            </a:r>
            <a:r>
              <a:rPr lang="en-US" altLang="zh-CN" sz="1600" dirty="0" err="1">
                <a:solidFill>
                  <a:srgbClr val="C00000"/>
                </a:solidFill>
              </a:rPr>
              <a:t>Papert</a:t>
            </a:r>
            <a:r>
              <a:rPr lang="en-US" altLang="zh-CN" sz="1600" dirty="0">
                <a:solidFill>
                  <a:srgbClr val="C00000"/>
                </a:solidFill>
              </a:rPr>
              <a:t>, 1969]</a:t>
            </a:r>
            <a:endParaRPr lang="zh-CN" altLang="en-US" sz="1600" dirty="0">
              <a:solidFill>
                <a:srgbClr val="C00000"/>
              </a:solidFill>
            </a:endParaRPr>
          </a:p>
          <a:p>
            <a:pPr marL="342900" indent="-342900">
              <a:lnSpc>
                <a:spcPct val="100000"/>
              </a:lnSpc>
            </a:pPr>
            <a:r>
              <a:rPr lang="zh-CN" altLang="en-US" dirty="0"/>
              <a:t>单层感知机的学习能力非常有限</a:t>
            </a:r>
            <a:r>
              <a:rPr lang="en-US" altLang="zh-CN" dirty="0"/>
              <a:t>, </a:t>
            </a:r>
            <a:r>
              <a:rPr lang="zh-CN" altLang="en-US" dirty="0"/>
              <a:t>只能解决线性可分问题</a:t>
            </a:r>
            <a:endParaRPr lang="en-US" altLang="zh-CN" dirty="0"/>
          </a:p>
          <a:p>
            <a:pPr marL="342900" indent="-342900">
              <a:lnSpc>
                <a:spcPct val="150000"/>
              </a:lnSpc>
            </a:pPr>
            <a:r>
              <a:rPr lang="zh-CN" altLang="en-US" sz="2000" dirty="0"/>
              <a:t>事实上</a:t>
            </a:r>
            <a:r>
              <a:rPr lang="en-US" altLang="zh-CN" sz="2000" dirty="0"/>
              <a:t>, </a:t>
            </a:r>
            <a:r>
              <a:rPr lang="zh-CN" altLang="en-US" sz="2000" dirty="0"/>
              <a:t>与、或、非问题是线性可分的</a:t>
            </a:r>
            <a:r>
              <a:rPr lang="en-US" altLang="zh-CN" sz="2000" dirty="0"/>
              <a:t>, </a:t>
            </a:r>
            <a:r>
              <a:rPr lang="zh-CN" altLang="en-US" sz="2000" dirty="0"/>
              <a:t>因此感知机学习过程能够求得适当的权值向量</a:t>
            </a:r>
            <a:r>
              <a:rPr lang="en-US" altLang="zh-CN" sz="2000" dirty="0"/>
              <a:t>. </a:t>
            </a:r>
            <a:r>
              <a:rPr lang="zh-CN" altLang="en-US" sz="2000" dirty="0"/>
              <a:t>而异或问题不是线性可分的</a:t>
            </a:r>
            <a:r>
              <a:rPr lang="en-US" altLang="zh-CN" sz="2000" dirty="0"/>
              <a:t>, </a:t>
            </a:r>
            <a:r>
              <a:rPr lang="zh-CN" altLang="en-US" sz="2000" dirty="0"/>
              <a:t>感知机学习不能求得合适解</a:t>
            </a:r>
            <a:r>
              <a:rPr lang="en-US" altLang="zh-CN" sz="2000" dirty="0"/>
              <a:t> </a:t>
            </a:r>
          </a:p>
          <a:p>
            <a:pPr marL="342900" indent="-342900">
              <a:lnSpc>
                <a:spcPct val="150000"/>
              </a:lnSpc>
            </a:pPr>
            <a:r>
              <a:rPr lang="zh-CN" altLang="en-US" sz="2000" dirty="0"/>
              <a:t>对于非线性可分问题</a:t>
            </a:r>
            <a:r>
              <a:rPr lang="en-US" altLang="zh-CN" sz="2000" dirty="0"/>
              <a:t>, </a:t>
            </a:r>
            <a:r>
              <a:rPr lang="zh-CN" altLang="en-US" sz="2000" dirty="0"/>
              <a:t>如何求解？</a:t>
            </a:r>
            <a:endParaRPr lang="en-US" altLang="zh-CN" sz="2000" dirty="0"/>
          </a:p>
          <a:p>
            <a:pPr marL="0" indent="0">
              <a:lnSpc>
                <a:spcPct val="150000"/>
              </a:lnSpc>
              <a:buNone/>
            </a:pPr>
            <a:r>
              <a:rPr lang="zh-CN" altLang="en-US" sz="2000" dirty="0"/>
              <a:t>    </a:t>
            </a:r>
            <a:r>
              <a:rPr lang="zh-CN" altLang="en-US" sz="2000" dirty="0">
                <a:solidFill>
                  <a:srgbClr val="C00000"/>
                </a:solidFill>
              </a:rPr>
              <a:t>多层感知机</a:t>
            </a:r>
            <a:endParaRPr lang="en-US" altLang="zh-CN" sz="2000" dirty="0">
              <a:solidFill>
                <a:srgbClr val="C00000"/>
              </a:solidFill>
            </a:endParaRPr>
          </a:p>
        </p:txBody>
      </p:sp>
    </p:spTree>
    <p:extLst>
      <p:ext uri="{BB962C8B-B14F-4D97-AF65-F5344CB8AC3E}">
        <p14:creationId xmlns:p14="http://schemas.microsoft.com/office/powerpoint/2010/main" val="1210487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p:txBody>
          <a:bodyPr>
            <a:normAutofit lnSpcReduction="10000"/>
          </a:bodyPr>
          <a:lstStyle/>
          <a:p>
            <a:r>
              <a:rPr lang="zh-CN" altLang="en-US" dirty="0"/>
              <a:t>多层感知机</a:t>
            </a:r>
          </a:p>
        </p:txBody>
      </p:sp>
      <p:sp>
        <p:nvSpPr>
          <p:cNvPr id="4" name="内容占位符 3"/>
          <p:cNvSpPr>
            <a:spLocks noGrp="1"/>
          </p:cNvSpPr>
          <p:nvPr>
            <p:ph sz="quarter" idx="14"/>
          </p:nvPr>
        </p:nvSpPr>
        <p:spPr/>
        <p:txBody>
          <a:bodyPr>
            <a:normAutofit lnSpcReduction="10000"/>
          </a:bodyPr>
          <a:lstStyle/>
          <a:p>
            <a:r>
              <a:rPr lang="zh-CN" altLang="en-US" dirty="0"/>
              <a:t>解决异或问题的两层感知机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endParaRPr lang="en-US" altLang="zh-CN" sz="2000" dirty="0"/>
          </a:p>
          <a:p>
            <a:pPr marL="342900" indent="-342900">
              <a:lnSpc>
                <a:spcPct val="110000"/>
              </a:lnSpc>
            </a:pPr>
            <a:r>
              <a:rPr lang="zh-CN" altLang="en-US" sz="2000" dirty="0"/>
              <a:t>输出层与输入层之间的一层神经元</a:t>
            </a:r>
            <a:r>
              <a:rPr lang="en-US" altLang="zh-CN" sz="2000" dirty="0"/>
              <a:t>, </a:t>
            </a:r>
            <a:r>
              <a:rPr lang="zh-CN" altLang="en-US" sz="2000" dirty="0"/>
              <a:t>被称之为</a:t>
            </a:r>
            <a:r>
              <a:rPr lang="zh-CN" altLang="en-US" sz="2000" dirty="0">
                <a:solidFill>
                  <a:srgbClr val="C00000"/>
                </a:solidFill>
              </a:rPr>
              <a:t>隐层或隐含层</a:t>
            </a:r>
            <a:r>
              <a:rPr lang="en-US" altLang="zh-CN" sz="2000" dirty="0"/>
              <a:t>, </a:t>
            </a:r>
            <a:r>
              <a:rPr lang="zh-CN" altLang="en-US" sz="2000" dirty="0"/>
              <a:t>隐含层和输出层神经元都是具有激活函数的功能神经元</a:t>
            </a:r>
            <a:endParaRPr lang="en-US" altLang="zh-CN" sz="2000" dirty="0"/>
          </a:p>
          <a:p>
            <a:pPr marL="0" indent="0">
              <a:buNone/>
            </a:pPr>
            <a:endParaRPr lang="en-US" altLang="zh-CN" sz="2000" dirty="0"/>
          </a:p>
          <a:p>
            <a:pPr marL="0" indent="0">
              <a:buNone/>
            </a:pPr>
            <a:endParaRPr lang="zh-CN" altLang="en-US" dirty="0"/>
          </a:p>
          <a:p>
            <a:endParaRPr lang="zh-CN" altLang="en-US" dirty="0"/>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t="8346"/>
          <a:stretch/>
        </p:blipFill>
        <p:spPr>
          <a:xfrm>
            <a:off x="5895963" y="2065229"/>
            <a:ext cx="5805823" cy="2945757"/>
          </a:xfrm>
          <a:prstGeom prst="rect">
            <a:avLst/>
          </a:prstGeom>
        </p:spPr>
      </p:pic>
      <p:graphicFrame>
        <p:nvGraphicFramePr>
          <p:cNvPr id="5" name="表格 6">
            <a:extLst>
              <a:ext uri="{FF2B5EF4-FFF2-40B4-BE49-F238E27FC236}">
                <a16:creationId xmlns:a16="http://schemas.microsoft.com/office/drawing/2014/main" id="{3DE1D591-0152-2E9B-7CD7-6AB391CE9CFB}"/>
              </a:ext>
            </a:extLst>
          </p:cNvPr>
          <p:cNvGraphicFramePr>
            <a:graphicFrameLocks noGrp="1"/>
          </p:cNvGraphicFramePr>
          <p:nvPr>
            <p:extLst>
              <p:ext uri="{D42A27DB-BD31-4B8C-83A1-F6EECF244321}">
                <p14:modId xmlns:p14="http://schemas.microsoft.com/office/powerpoint/2010/main" val="2734005104"/>
              </p:ext>
            </p:extLst>
          </p:nvPr>
        </p:nvGraphicFramePr>
        <p:xfrm>
          <a:off x="954566" y="2810735"/>
          <a:ext cx="3773375" cy="1981200"/>
        </p:xfrm>
        <a:graphic>
          <a:graphicData uri="http://schemas.openxmlformats.org/drawingml/2006/table">
            <a:tbl>
              <a:tblPr firstRow="1" bandRow="1">
                <a:tableStyleId>{5C22544A-7EE6-4342-B048-85BDC9FD1C3A}</a:tableStyleId>
              </a:tblPr>
              <a:tblGrid>
                <a:gridCol w="754675">
                  <a:extLst>
                    <a:ext uri="{9D8B030D-6E8A-4147-A177-3AD203B41FA5}">
                      <a16:colId xmlns:a16="http://schemas.microsoft.com/office/drawing/2014/main" val="227067123"/>
                    </a:ext>
                  </a:extLst>
                </a:gridCol>
                <a:gridCol w="754675">
                  <a:extLst>
                    <a:ext uri="{9D8B030D-6E8A-4147-A177-3AD203B41FA5}">
                      <a16:colId xmlns:a16="http://schemas.microsoft.com/office/drawing/2014/main" val="1371866137"/>
                    </a:ext>
                  </a:extLst>
                </a:gridCol>
                <a:gridCol w="754675">
                  <a:extLst>
                    <a:ext uri="{9D8B030D-6E8A-4147-A177-3AD203B41FA5}">
                      <a16:colId xmlns:a16="http://schemas.microsoft.com/office/drawing/2014/main" val="4012909511"/>
                    </a:ext>
                  </a:extLst>
                </a:gridCol>
                <a:gridCol w="754675">
                  <a:extLst>
                    <a:ext uri="{9D8B030D-6E8A-4147-A177-3AD203B41FA5}">
                      <a16:colId xmlns:a16="http://schemas.microsoft.com/office/drawing/2014/main" val="3406470930"/>
                    </a:ext>
                  </a:extLst>
                </a:gridCol>
                <a:gridCol w="754675">
                  <a:extLst>
                    <a:ext uri="{9D8B030D-6E8A-4147-A177-3AD203B41FA5}">
                      <a16:colId xmlns:a16="http://schemas.microsoft.com/office/drawing/2014/main" val="1592294081"/>
                    </a:ext>
                  </a:extLst>
                </a:gridCol>
              </a:tblGrid>
              <a:tr h="465115">
                <a:tc>
                  <a:txBody>
                    <a:bodyPr/>
                    <a:lstStyle/>
                    <a:p>
                      <a:r>
                        <a:rPr lang="en-US" altLang="zh-CN" sz="1400" dirty="0"/>
                        <a:t>x1</a:t>
                      </a:r>
                      <a:endParaRPr lang="zh-CN" altLang="en-US" sz="1400" dirty="0"/>
                    </a:p>
                  </a:txBody>
                  <a:tcPr/>
                </a:tc>
                <a:tc>
                  <a:txBody>
                    <a:bodyPr/>
                    <a:lstStyle/>
                    <a:p>
                      <a:r>
                        <a:rPr lang="en-US" altLang="zh-CN" sz="1400" dirty="0"/>
                        <a:t>x2</a:t>
                      </a:r>
                      <a:endParaRPr lang="zh-CN" altLang="en-US" sz="1400" dirty="0"/>
                    </a:p>
                  </a:txBody>
                  <a:tcPr/>
                </a:tc>
                <a:tc>
                  <a:txBody>
                    <a:bodyPr/>
                    <a:lstStyle/>
                    <a:p>
                      <a:r>
                        <a:rPr lang="zh-CN" altLang="en-US" sz="1400" dirty="0"/>
                        <a:t>节点</a:t>
                      </a:r>
                      <a:r>
                        <a:rPr lang="en-US" altLang="zh-CN" sz="1400" dirty="0"/>
                        <a:t>1</a:t>
                      </a:r>
                      <a:r>
                        <a:rPr lang="zh-CN" altLang="en-US" sz="1400" dirty="0"/>
                        <a:t>（输出）</a:t>
                      </a:r>
                    </a:p>
                  </a:txBody>
                  <a:tcPr/>
                </a:tc>
                <a:tc>
                  <a:txBody>
                    <a:bodyPr/>
                    <a:lstStyle/>
                    <a:p>
                      <a:r>
                        <a:rPr lang="zh-CN" altLang="en-US" sz="1400" dirty="0"/>
                        <a:t>节点</a:t>
                      </a:r>
                      <a:r>
                        <a:rPr lang="en-US" altLang="zh-CN" sz="1400" dirty="0"/>
                        <a:t>2</a:t>
                      </a:r>
                      <a:r>
                        <a:rPr lang="zh-CN" altLang="en-US" sz="1400" dirty="0"/>
                        <a:t>（输出）</a:t>
                      </a:r>
                    </a:p>
                  </a:txBody>
                  <a:tcPr/>
                </a:tc>
                <a:tc>
                  <a:txBody>
                    <a:bodyPr/>
                    <a:lstStyle/>
                    <a:p>
                      <a:r>
                        <a:rPr lang="zh-CN" altLang="en-US" sz="1400" dirty="0"/>
                        <a:t>总输出</a:t>
                      </a:r>
                    </a:p>
                  </a:txBody>
                  <a:tcPr/>
                </a:tc>
                <a:extLst>
                  <a:ext uri="{0D108BD9-81ED-4DB2-BD59-A6C34878D82A}">
                    <a16:rowId xmlns:a16="http://schemas.microsoft.com/office/drawing/2014/main" val="1130143610"/>
                  </a:ext>
                </a:extLst>
              </a:tr>
              <a:tr h="353397">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2823304148"/>
                  </a:ext>
                </a:extLst>
              </a:tr>
              <a:tr h="353397">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3860147724"/>
                  </a:ext>
                </a:extLst>
              </a:tr>
              <a:tr h="353397">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3256726084"/>
                  </a:ext>
                </a:extLst>
              </a:tr>
              <a:tr h="353397">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386969545"/>
                  </a:ext>
                </a:extLst>
              </a:tr>
            </a:tbl>
          </a:graphicData>
        </a:graphic>
      </p:graphicFrame>
      <p:sp>
        <p:nvSpPr>
          <p:cNvPr id="7" name="文本框 6">
            <a:extLst>
              <a:ext uri="{FF2B5EF4-FFF2-40B4-BE49-F238E27FC236}">
                <a16:creationId xmlns:a16="http://schemas.microsoft.com/office/drawing/2014/main" id="{443457AD-DA75-5ECE-45FB-D0D28CAF423C}"/>
              </a:ext>
            </a:extLst>
          </p:cNvPr>
          <p:cNvSpPr txBox="1"/>
          <p:nvPr/>
        </p:nvSpPr>
        <p:spPr>
          <a:xfrm>
            <a:off x="6003852" y="2626069"/>
            <a:ext cx="628698" cy="307777"/>
          </a:xfrm>
          <a:prstGeom prst="rect">
            <a:avLst/>
          </a:prstGeom>
          <a:noFill/>
        </p:spPr>
        <p:txBody>
          <a:bodyPr wrap="none" rtlCol="0">
            <a:spAutoFit/>
          </a:bodyPr>
          <a:lstStyle/>
          <a:p>
            <a:r>
              <a:rPr lang="zh-CN" altLang="en-US" sz="1400" b="1" dirty="0">
                <a:solidFill>
                  <a:srgbClr val="C00000"/>
                </a:solidFill>
                <a:latin typeface="华文楷体" panose="02010600040101010101" pitchFamily="2" charset="-122"/>
                <a:ea typeface="华文楷体" panose="02010600040101010101" pitchFamily="2" charset="-122"/>
              </a:rPr>
              <a:t>节点</a:t>
            </a:r>
            <a:r>
              <a:rPr lang="en-US" altLang="zh-CN" sz="1400" b="1" dirty="0">
                <a:solidFill>
                  <a:srgbClr val="C00000"/>
                </a:solidFill>
                <a:latin typeface="华文楷体" panose="02010600040101010101" pitchFamily="2" charset="-122"/>
                <a:ea typeface="华文楷体" panose="02010600040101010101" pitchFamily="2" charset="-122"/>
              </a:rPr>
              <a:t>1</a:t>
            </a:r>
            <a:endParaRPr lang="zh-CN" altLang="en-US" sz="1400" b="1" dirty="0">
              <a:solidFill>
                <a:srgbClr val="C00000"/>
              </a:solidFill>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161C6FDE-B3E4-5BCA-214A-66457EB58560}"/>
              </a:ext>
            </a:extLst>
          </p:cNvPr>
          <p:cNvSpPr txBox="1"/>
          <p:nvPr/>
        </p:nvSpPr>
        <p:spPr>
          <a:xfrm>
            <a:off x="7744047" y="2656846"/>
            <a:ext cx="628698" cy="307777"/>
          </a:xfrm>
          <a:prstGeom prst="rect">
            <a:avLst/>
          </a:prstGeom>
          <a:noFill/>
        </p:spPr>
        <p:txBody>
          <a:bodyPr wrap="none" rtlCol="0">
            <a:spAutoFit/>
          </a:bodyPr>
          <a:lstStyle/>
          <a:p>
            <a:r>
              <a:rPr lang="zh-CN" altLang="en-US" sz="1400" b="1" dirty="0">
                <a:solidFill>
                  <a:srgbClr val="C00000"/>
                </a:solidFill>
                <a:latin typeface="华文楷体" panose="02010600040101010101" pitchFamily="2" charset="-122"/>
                <a:ea typeface="华文楷体" panose="02010600040101010101" pitchFamily="2" charset="-122"/>
              </a:rPr>
              <a:t>节点</a:t>
            </a:r>
            <a:r>
              <a:rPr lang="en-US" altLang="zh-CN" sz="1400" b="1" dirty="0">
                <a:solidFill>
                  <a:srgbClr val="C00000"/>
                </a:solidFill>
                <a:latin typeface="华文楷体" panose="02010600040101010101" pitchFamily="2" charset="-122"/>
                <a:ea typeface="华文楷体" panose="02010600040101010101" pitchFamily="2" charset="-122"/>
              </a:rPr>
              <a:t>2</a:t>
            </a:r>
            <a:endParaRPr lang="zh-CN" altLang="en-US" sz="1400" b="1" dirty="0">
              <a:solidFill>
                <a:srgbClr val="C00000"/>
              </a:solidFill>
              <a:latin typeface="华文楷体" panose="02010600040101010101" pitchFamily="2" charset="-122"/>
              <a:ea typeface="华文楷体" panose="02010600040101010101" pitchFamily="2" charset="-122"/>
            </a:endParaRPr>
          </a:p>
        </p:txBody>
      </p:sp>
      <p:pic>
        <p:nvPicPr>
          <p:cNvPr id="9" name="图片 8">
            <a:extLst>
              <a:ext uri="{FF2B5EF4-FFF2-40B4-BE49-F238E27FC236}">
                <a16:creationId xmlns:a16="http://schemas.microsoft.com/office/drawing/2014/main" id="{BB37EDF8-2855-EC3A-BDBB-778E3706F50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8800"/>
                    </a14:imgEffect>
                  </a14:imgLayer>
                </a14:imgProps>
              </a:ext>
            </a:extLst>
          </a:blip>
          <a:stretch>
            <a:fillRect/>
          </a:stretch>
        </p:blipFill>
        <p:spPr>
          <a:xfrm>
            <a:off x="5647789" y="1012282"/>
            <a:ext cx="2409524" cy="704762"/>
          </a:xfrm>
          <a:prstGeom prst="rect">
            <a:avLst/>
          </a:prstGeom>
        </p:spPr>
      </p:pic>
    </p:spTree>
    <p:extLst>
      <p:ext uri="{BB962C8B-B14F-4D97-AF65-F5344CB8AC3E}">
        <p14:creationId xmlns:p14="http://schemas.microsoft.com/office/powerpoint/2010/main" val="3490346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p:txBody>
          <a:bodyPr>
            <a:normAutofit lnSpcReduction="10000"/>
          </a:bodyPr>
          <a:lstStyle/>
          <a:p>
            <a:r>
              <a:rPr lang="zh-CN" altLang="en-US" dirty="0"/>
              <a:t>多层前馈神经网络</a:t>
            </a:r>
          </a:p>
        </p:txBody>
      </p:sp>
      <p:sp>
        <p:nvSpPr>
          <p:cNvPr id="4" name="内容占位符 3"/>
          <p:cNvSpPr>
            <a:spLocks noGrp="1"/>
          </p:cNvSpPr>
          <p:nvPr>
            <p:ph sz="quarter" idx="14"/>
          </p:nvPr>
        </p:nvSpPr>
        <p:spPr/>
        <p:txBody>
          <a:bodyPr/>
          <a:lstStyle/>
          <a:p>
            <a:pPr marL="342900" indent="-342900"/>
            <a:r>
              <a:rPr lang="zh-CN" altLang="en-US" dirty="0">
                <a:solidFill>
                  <a:srgbClr val="C00000"/>
                </a:solidFill>
              </a:rPr>
              <a:t>定义</a:t>
            </a:r>
            <a:r>
              <a:rPr lang="zh-CN" altLang="en-US" dirty="0"/>
              <a:t>：每层神经元与下一层神经元全互联</a:t>
            </a:r>
            <a:r>
              <a:rPr lang="en-US" altLang="zh-CN" dirty="0"/>
              <a:t>, </a:t>
            </a:r>
            <a:r>
              <a:rPr lang="zh-CN" altLang="en-US" dirty="0"/>
              <a:t>神经元之间不存在同层连接也不存在跨层连接</a:t>
            </a:r>
            <a:endParaRPr lang="en-US" altLang="zh-CN" dirty="0"/>
          </a:p>
          <a:p>
            <a:pPr marL="342900" indent="-342900"/>
            <a:r>
              <a:rPr lang="zh-CN" altLang="en-US" dirty="0">
                <a:solidFill>
                  <a:srgbClr val="C00000"/>
                </a:solidFill>
              </a:rPr>
              <a:t>前馈</a:t>
            </a:r>
            <a:r>
              <a:rPr lang="zh-CN" altLang="en-US" dirty="0"/>
              <a:t>：输入层接受外界输入</a:t>
            </a:r>
            <a:r>
              <a:rPr lang="en-US" altLang="zh-CN" dirty="0"/>
              <a:t>, </a:t>
            </a:r>
            <a:r>
              <a:rPr lang="zh-CN" altLang="en-US" dirty="0"/>
              <a:t>隐含层与输出层神经元对信号进行加工</a:t>
            </a:r>
            <a:r>
              <a:rPr lang="en-US" altLang="zh-CN" dirty="0"/>
              <a:t>, </a:t>
            </a:r>
            <a:r>
              <a:rPr lang="zh-CN" altLang="en-US" dirty="0"/>
              <a:t>最终结果由输出层神经元输出</a:t>
            </a:r>
            <a:endParaRPr lang="en-US" altLang="zh-CN" dirty="0"/>
          </a:p>
          <a:p>
            <a:pPr marL="342900" indent="-342900"/>
            <a:r>
              <a:rPr lang="zh-CN" altLang="en-US" dirty="0">
                <a:solidFill>
                  <a:srgbClr val="C00000"/>
                </a:solidFill>
              </a:rPr>
              <a:t>学习</a:t>
            </a:r>
            <a:r>
              <a:rPr lang="zh-CN" altLang="en-US" dirty="0"/>
              <a:t>：根据训练数据来调整神经元之间的</a:t>
            </a:r>
            <a:r>
              <a:rPr lang="zh-CN" altLang="en-US" dirty="0">
                <a:solidFill>
                  <a:srgbClr val="C00000"/>
                </a:solidFill>
              </a:rPr>
              <a:t>“连接权”</a:t>
            </a:r>
            <a:r>
              <a:rPr lang="zh-CN" altLang="en-US" dirty="0"/>
              <a:t>以及每个功能神经元的</a:t>
            </a:r>
            <a:r>
              <a:rPr lang="zh-CN" altLang="en-US" dirty="0">
                <a:solidFill>
                  <a:srgbClr val="C00000"/>
                </a:solidFill>
              </a:rPr>
              <a:t>“阈值”</a:t>
            </a:r>
            <a:endParaRPr lang="en-US" altLang="zh-CN" dirty="0">
              <a:solidFill>
                <a:srgbClr val="C00000"/>
              </a:solidFill>
            </a:endParaRPr>
          </a:p>
          <a:p>
            <a:pPr marL="342900" indent="-342900"/>
            <a:r>
              <a:rPr lang="zh-CN" altLang="en-US" dirty="0"/>
              <a:t>多层网络：包含隐层的网络</a:t>
            </a:r>
            <a:r>
              <a:rPr lang="en-US" altLang="zh-CN" dirty="0"/>
              <a:t> </a:t>
            </a:r>
          </a:p>
          <a:p>
            <a:endParaRPr lang="zh-CN" altLang="en-US" dirty="0"/>
          </a:p>
        </p:txBody>
      </p:sp>
      <p:pic>
        <p:nvPicPr>
          <p:cNvPr id="6" name="图片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1935" y="3608981"/>
            <a:ext cx="4262096" cy="2569233"/>
          </a:xfrm>
          <a:prstGeom prst="rect">
            <a:avLst/>
          </a:prstGeom>
        </p:spPr>
      </p:pic>
    </p:spTree>
    <p:extLst>
      <p:ext uri="{BB962C8B-B14F-4D97-AF65-F5344CB8AC3E}">
        <p14:creationId xmlns:p14="http://schemas.microsoft.com/office/powerpoint/2010/main" val="3104143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4" name="内容占位符 3"/>
          <p:cNvSpPr>
            <a:spLocks noGrp="1"/>
          </p:cNvSpPr>
          <p:nvPr>
            <p:ph sz="quarter" idx="14"/>
          </p:nvPr>
        </p:nvSpPr>
        <p:spPr>
          <a:xfrm>
            <a:off x="1784350" y="1222572"/>
            <a:ext cx="8629650" cy="4343400"/>
          </a:xfrm>
        </p:spPr>
        <p:txBody>
          <a:bodyPr>
            <a:normAutofit fontScale="92500" lnSpcReduction="10000"/>
          </a:bodyPr>
          <a:lstStyle/>
          <a:p>
            <a:pPr marL="342900" indent="-342900">
              <a:lnSpc>
                <a:spcPct val="150000"/>
              </a:lnSpc>
            </a:pPr>
            <a:r>
              <a:rPr lang="zh-CN" altLang="en-US" sz="2400" dirty="0">
                <a:solidFill>
                  <a:schemeClr val="bg1">
                    <a:lumMod val="85000"/>
                  </a:schemeClr>
                </a:solidFill>
              </a:rPr>
              <a:t>发展历史 </a:t>
            </a:r>
            <a:r>
              <a:rPr lang="en-US" altLang="zh-CN" sz="2400" dirty="0">
                <a:solidFill>
                  <a:schemeClr val="bg1">
                    <a:lumMod val="85000"/>
                  </a:schemeClr>
                </a:solidFill>
              </a:rPr>
              <a:t> </a:t>
            </a:r>
          </a:p>
          <a:p>
            <a:pPr marL="342900" indent="-342900">
              <a:lnSpc>
                <a:spcPct val="150000"/>
              </a:lnSpc>
            </a:pPr>
            <a:r>
              <a:rPr lang="zh-CN" altLang="en-US" sz="2400" dirty="0">
                <a:solidFill>
                  <a:schemeClr val="bg1">
                    <a:lumMod val="85000"/>
                  </a:schemeClr>
                </a:solidFill>
              </a:rPr>
              <a:t>神经元模型</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感知机与多层网络</a:t>
            </a:r>
            <a:endParaRPr lang="en-US" altLang="zh-CN" sz="2400" dirty="0">
              <a:solidFill>
                <a:schemeClr val="bg1">
                  <a:lumMod val="85000"/>
                </a:schemeClr>
              </a:solidFill>
            </a:endParaRPr>
          </a:p>
          <a:p>
            <a:pPr marL="342900" indent="-342900">
              <a:lnSpc>
                <a:spcPct val="150000"/>
              </a:lnSpc>
            </a:pPr>
            <a:r>
              <a:rPr lang="en-US" altLang="zh-CN" sz="2400" dirty="0"/>
              <a:t> </a:t>
            </a:r>
            <a:r>
              <a:rPr lang="zh-CN" altLang="en-US" sz="2400" dirty="0"/>
              <a:t>误差逆传播算法</a:t>
            </a:r>
            <a:endParaRPr lang="en-US" altLang="zh-CN" sz="2400" dirty="0"/>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全局最小与局部最小</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其他常见神经网络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深度学习</a:t>
            </a:r>
            <a:endParaRPr lang="en-US" altLang="zh-CN" sz="2400" dirty="0">
              <a:solidFill>
                <a:schemeClr val="bg1">
                  <a:lumMod val="85000"/>
                </a:schemeClr>
              </a:solidFill>
            </a:endParaRPr>
          </a:p>
          <a:p>
            <a:pPr marL="342900" indent="-342900">
              <a:lnSpc>
                <a:spcPct val="150000"/>
              </a:lnSpc>
            </a:pPr>
            <a:endParaRPr lang="zh-CN" altLang="en-US" dirty="0"/>
          </a:p>
        </p:txBody>
      </p:sp>
    </p:spTree>
    <p:extLst>
      <p:ext uri="{BB962C8B-B14F-4D97-AF65-F5344CB8AC3E}">
        <p14:creationId xmlns:p14="http://schemas.microsoft.com/office/powerpoint/2010/main" val="2566452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64650" y="93969"/>
            <a:ext cx="7886700" cy="570310"/>
          </a:xfrm>
        </p:spPr>
        <p:txBody>
          <a:bodyPr vert="horz" lIns="91440" tIns="45720" rIns="91440" bIns="45720" rtlCol="0" anchor="ctr">
            <a:normAutofit fontScale="90000"/>
          </a:bodyPr>
          <a:lstStyle/>
          <a:p>
            <a:r>
              <a:rPr altLang="en-US" dirty="0" err="1">
                <a:latin typeface="+mj-ea"/>
                <a:ea typeface="+mj-ea"/>
              </a:rPr>
              <a:t>基本原理</a:t>
            </a:r>
            <a:endParaRPr altLang="zh-CN" dirty="0">
              <a:latin typeface="+mj-ea"/>
              <a:ea typeface="+mj-ea"/>
            </a:endParaRPr>
          </a:p>
        </p:txBody>
      </p:sp>
      <p:pic>
        <p:nvPicPr>
          <p:cNvPr id="1945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60395" y="1077516"/>
            <a:ext cx="3471863" cy="446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内容占位符 2"/>
          <p:cNvSpPr>
            <a:spLocks noGrp="1"/>
          </p:cNvSpPr>
          <p:nvPr>
            <p:ph idx="1"/>
          </p:nvPr>
        </p:nvSpPr>
        <p:spPr>
          <a:xfrm>
            <a:off x="1706996" y="1077516"/>
            <a:ext cx="4843052" cy="4603712"/>
          </a:xfrm>
        </p:spPr>
        <p:txBody>
          <a:bodyPr>
            <a:noAutofit/>
          </a:bodyPr>
          <a:lstStyle/>
          <a:p>
            <a:pPr eaLnBrk="1" hangingPunct="1">
              <a:lnSpc>
                <a:spcPct val="150000"/>
              </a:lnSpc>
            </a:pPr>
            <a:r>
              <a:rPr altLang="en-US" sz="2000" dirty="0">
                <a:latin typeface="+mn-ea"/>
                <a:ea typeface="+mn-ea"/>
              </a:rPr>
              <a:t>设计一个神经网络时，输入层与输出层的节点数往往是固定的</a:t>
            </a:r>
            <a:r>
              <a:rPr lang="en-US" altLang="zh-CN" sz="2000" dirty="0">
                <a:latin typeface="+mn-ea"/>
                <a:ea typeface="+mn-ea"/>
              </a:rPr>
              <a:t>(</a:t>
            </a:r>
            <a:r>
              <a:rPr altLang="en-US" sz="2000" dirty="0">
                <a:latin typeface="+mn-ea"/>
                <a:ea typeface="+mn-ea"/>
              </a:rPr>
              <a:t>分别是特征数和目标类别数</a:t>
            </a:r>
            <a:r>
              <a:rPr lang="en-US" altLang="zh-CN" sz="2000" dirty="0">
                <a:latin typeface="+mn-ea"/>
                <a:ea typeface="+mn-ea"/>
              </a:rPr>
              <a:t>)</a:t>
            </a:r>
            <a:r>
              <a:rPr altLang="en-US" sz="2000" dirty="0">
                <a:latin typeface="+mn-ea"/>
                <a:ea typeface="+mn-ea"/>
              </a:rPr>
              <a:t>，中间层则可以自由指定</a:t>
            </a:r>
            <a:r>
              <a:rPr lang="en-US" altLang="zh-CN" sz="2000" dirty="0">
                <a:latin typeface="+mn-ea"/>
                <a:ea typeface="+mn-ea"/>
              </a:rPr>
              <a:t>(</a:t>
            </a:r>
            <a:r>
              <a:rPr altLang="en-US" sz="2000" dirty="0">
                <a:latin typeface="+mn-ea"/>
                <a:ea typeface="+mn-ea"/>
              </a:rPr>
              <a:t>自己设计</a:t>
            </a:r>
            <a:r>
              <a:rPr lang="en-US" altLang="zh-CN" sz="2000" dirty="0">
                <a:latin typeface="+mn-ea"/>
                <a:ea typeface="+mn-ea"/>
              </a:rPr>
              <a:t>)</a:t>
            </a:r>
            <a:r>
              <a:rPr altLang="en-US" sz="2000" dirty="0">
                <a:latin typeface="+mn-ea"/>
                <a:ea typeface="+mn-ea"/>
              </a:rPr>
              <a:t>；</a:t>
            </a:r>
          </a:p>
          <a:p>
            <a:pPr eaLnBrk="1" hangingPunct="1">
              <a:lnSpc>
                <a:spcPct val="150000"/>
              </a:lnSpc>
            </a:pPr>
            <a:r>
              <a:rPr altLang="en-US" sz="2000" dirty="0">
                <a:latin typeface="+mn-ea"/>
                <a:ea typeface="+mn-ea"/>
              </a:rPr>
              <a:t>结构图里的关键不是圆圈（代表“</a:t>
            </a:r>
            <a:r>
              <a:rPr altLang="en-US" sz="2000" dirty="0">
                <a:solidFill>
                  <a:srgbClr val="C00000"/>
                </a:solidFill>
                <a:latin typeface="+mn-ea"/>
                <a:ea typeface="+mn-ea"/>
              </a:rPr>
              <a:t>神经元</a:t>
            </a:r>
            <a:r>
              <a:rPr altLang="en-US" sz="2000" dirty="0">
                <a:latin typeface="+mn-ea"/>
                <a:ea typeface="+mn-ea"/>
              </a:rPr>
              <a:t>”），而是连接线（代表“神经元”之间的连接）。每个连接线对应一个不同的权重（其值称为权值），需要训练得到。</a:t>
            </a:r>
            <a:br>
              <a:rPr altLang="en-US" sz="2000" dirty="0">
                <a:latin typeface="+mn-ea"/>
                <a:ea typeface="+mn-ea"/>
              </a:rPr>
            </a:br>
            <a:endParaRPr altLang="en-US" sz="2000" dirty="0">
              <a:latin typeface="+mn-ea"/>
              <a:ea typeface="+mn-ea"/>
            </a:endParaRPr>
          </a:p>
          <a:p>
            <a:pPr eaLnBrk="1" hangingPunct="1">
              <a:lnSpc>
                <a:spcPct val="150000"/>
              </a:lnSpc>
            </a:pPr>
            <a:endParaRPr altLang="en-US" sz="2000" dirty="0">
              <a:latin typeface="+mn-ea"/>
              <a:ea typeface="+mn-ea"/>
            </a:endParaRPr>
          </a:p>
        </p:txBody>
      </p:sp>
    </p:spTree>
    <p:extLst>
      <p:ext uri="{BB962C8B-B14F-4D97-AF65-F5344CB8AC3E}">
        <p14:creationId xmlns:p14="http://schemas.microsoft.com/office/powerpoint/2010/main" val="2999696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2"/>
          <a:stretch>
            <a:fillRect/>
          </a:stretch>
        </p:blipFill>
        <p:spPr>
          <a:xfrm>
            <a:off x="7262151" y="3496954"/>
            <a:ext cx="4263902" cy="2351237"/>
          </a:xfrm>
          <a:prstGeom prst="rect">
            <a:avLst/>
          </a:prstGeom>
        </p:spPr>
      </p:pic>
      <p:sp>
        <p:nvSpPr>
          <p:cNvPr id="2" name="标题 1"/>
          <p:cNvSpPr>
            <a:spLocks noGrp="1"/>
          </p:cNvSpPr>
          <p:nvPr>
            <p:ph type="title"/>
          </p:nvPr>
        </p:nvSpPr>
        <p:spPr/>
        <p:txBody>
          <a:bodyPr/>
          <a:lstStyle/>
          <a:p>
            <a:r>
              <a:rPr lang="zh-CN" altLang="en-US" dirty="0"/>
              <a:t>误差逆传播算法</a:t>
            </a:r>
          </a:p>
        </p:txBody>
      </p:sp>
      <p:sp>
        <p:nvSpPr>
          <p:cNvPr id="3" name="内容占位符 2"/>
          <p:cNvSpPr>
            <a:spLocks noGrp="1"/>
          </p:cNvSpPr>
          <p:nvPr>
            <p:ph idx="1"/>
          </p:nvPr>
        </p:nvSpPr>
        <p:spPr>
          <a:xfrm>
            <a:off x="1635889" y="952114"/>
            <a:ext cx="8616950" cy="4930775"/>
          </a:xfrm>
        </p:spPr>
        <p:txBody>
          <a:bodyPr>
            <a:normAutofit/>
          </a:bodyPr>
          <a:lstStyle/>
          <a:p>
            <a:pPr marL="0" indent="0">
              <a:lnSpc>
                <a:spcPct val="100000"/>
              </a:lnSpc>
              <a:buNone/>
            </a:pPr>
            <a:r>
              <a:rPr lang="zh-CN" altLang="en-US" dirty="0">
                <a:solidFill>
                  <a:srgbClr val="C00000"/>
                </a:solidFill>
              </a:rPr>
              <a:t>误差逆传播算法</a:t>
            </a:r>
            <a:r>
              <a:rPr lang="zh-CN" altLang="en-US" dirty="0"/>
              <a:t>（</a:t>
            </a:r>
            <a:r>
              <a:rPr lang="en-US" altLang="zh-CN" dirty="0"/>
              <a:t>Error </a:t>
            </a:r>
            <a:r>
              <a:rPr lang="en-US" altLang="zh-CN" dirty="0" err="1"/>
              <a:t>BackPropagation</a:t>
            </a:r>
            <a:r>
              <a:rPr lang="en-US" altLang="zh-CN" dirty="0"/>
              <a:t>, </a:t>
            </a:r>
            <a:r>
              <a:rPr lang="zh-CN" altLang="en-US" dirty="0"/>
              <a:t>简称</a:t>
            </a:r>
            <a:r>
              <a:rPr lang="en-US" altLang="zh-CN" dirty="0"/>
              <a:t>BP</a:t>
            </a:r>
            <a:r>
              <a:rPr lang="zh-CN" altLang="en-US" dirty="0"/>
              <a:t>）是最成功的训练多层前馈神经网络的学习算法</a:t>
            </a:r>
            <a:r>
              <a:rPr lang="en-US" altLang="zh-CN" dirty="0"/>
              <a:t>. </a:t>
            </a:r>
          </a:p>
          <a:p>
            <a:pPr marL="342900" indent="-342900">
              <a:lnSpc>
                <a:spcPct val="100000"/>
              </a:lnSpc>
              <a:buFont typeface="Wingdings" panose="05000000000000000000" pitchFamily="2" charset="2"/>
              <a:buChar char="l"/>
            </a:pPr>
            <a:r>
              <a:rPr lang="zh-CN" altLang="en-US" dirty="0"/>
              <a:t>给定训练集</a:t>
            </a:r>
            <a:r>
              <a:rPr lang="en-US" altLang="zh-CN" dirty="0"/>
              <a:t>							        , </a:t>
            </a:r>
            <a:r>
              <a:rPr lang="zh-CN" altLang="en-US" dirty="0"/>
              <a:t>即输入示例由</a:t>
            </a:r>
            <a:r>
              <a:rPr lang="en-US" altLang="zh-CN" dirty="0"/>
              <a:t>  </a:t>
            </a:r>
            <a:r>
              <a:rPr lang="zh-CN" altLang="en-US" dirty="0"/>
              <a:t>个属性描述</a:t>
            </a:r>
            <a:r>
              <a:rPr lang="en-US" altLang="zh-CN" dirty="0"/>
              <a:t>, </a:t>
            </a:r>
            <a:r>
              <a:rPr lang="zh-CN" altLang="en-US" dirty="0"/>
              <a:t>输出</a:t>
            </a:r>
            <a:r>
              <a:rPr lang="en-US" altLang="zh-CN" dirty="0"/>
              <a:t>	 </a:t>
            </a:r>
            <a:r>
              <a:rPr lang="zh-CN" altLang="en-US" dirty="0"/>
              <a:t>维实值向量</a:t>
            </a:r>
            <a:r>
              <a:rPr lang="en-US" altLang="zh-CN" dirty="0"/>
              <a:t>. 	</a:t>
            </a:r>
          </a:p>
          <a:p>
            <a:pPr marL="342900" indent="-342900">
              <a:lnSpc>
                <a:spcPct val="100000"/>
              </a:lnSpc>
              <a:buFont typeface="Wingdings" panose="05000000000000000000" pitchFamily="2" charset="2"/>
              <a:buChar char="l"/>
            </a:pPr>
            <a:r>
              <a:rPr lang="zh-CN" altLang="en-US" dirty="0"/>
              <a:t>为方便讨论</a:t>
            </a:r>
            <a:r>
              <a:rPr lang="en-US" altLang="zh-CN" dirty="0"/>
              <a:t>, </a:t>
            </a:r>
            <a:r>
              <a:rPr lang="zh-CN" altLang="en-US" dirty="0"/>
              <a:t>给定一个拥有</a:t>
            </a:r>
            <a:r>
              <a:rPr lang="en-US" altLang="zh-CN" dirty="0"/>
              <a:t>   </a:t>
            </a:r>
            <a:r>
              <a:rPr lang="zh-CN" altLang="en-US" dirty="0"/>
              <a:t>个输入神经元</a:t>
            </a:r>
            <a:r>
              <a:rPr lang="en-US" altLang="zh-CN" dirty="0"/>
              <a:t>,  </a:t>
            </a:r>
            <a:r>
              <a:rPr lang="zh-CN" altLang="en-US" dirty="0"/>
              <a:t>个输出神经元</a:t>
            </a:r>
            <a:r>
              <a:rPr lang="en-US" altLang="zh-CN" dirty="0"/>
              <a:t>, </a:t>
            </a:r>
            <a:r>
              <a:rPr lang="zh-CN" altLang="en-US" dirty="0"/>
              <a:t>个隐层神经元的多层前向前馈网络结构</a:t>
            </a:r>
            <a:r>
              <a:rPr lang="en-US" altLang="zh-CN" dirty="0"/>
              <a:t>. </a:t>
            </a:r>
          </a:p>
          <a:p>
            <a:pPr marL="457200" indent="-457200">
              <a:lnSpc>
                <a:spcPct val="100000"/>
              </a:lnSpc>
              <a:buFont typeface="Wingdings" panose="05000000000000000000" pitchFamily="2" charset="2"/>
              <a:buChar char="l"/>
            </a:pPr>
            <a:r>
              <a:rPr lang="zh-CN" altLang="en-US" dirty="0"/>
              <a:t>记号：</a:t>
            </a:r>
            <a:endParaRPr lang="en-US" altLang="zh-CN" dirty="0"/>
          </a:p>
          <a:p>
            <a:pPr marL="0" indent="0">
              <a:lnSpc>
                <a:spcPct val="100000"/>
              </a:lnSpc>
              <a:buNone/>
            </a:pPr>
            <a:r>
              <a:rPr lang="en-US" altLang="zh-CN" dirty="0"/>
              <a:t>    </a:t>
            </a:r>
            <a:r>
              <a:rPr lang="zh-CN" altLang="en-US" dirty="0"/>
              <a:t>：</a:t>
            </a:r>
            <a:r>
              <a:rPr lang="zh-CN" altLang="en-US" sz="2000" dirty="0"/>
              <a:t>输出层第</a:t>
            </a:r>
            <a:r>
              <a:rPr lang="en-US" altLang="zh-CN" sz="2000" dirty="0"/>
              <a:t>	 </a:t>
            </a:r>
            <a:r>
              <a:rPr lang="zh-CN" altLang="en-US" sz="2000" dirty="0"/>
              <a:t>个神经元阈值；</a:t>
            </a:r>
            <a:endParaRPr lang="en-US" altLang="zh-CN" sz="2000" dirty="0"/>
          </a:p>
          <a:p>
            <a:pPr marL="0" indent="0">
              <a:lnSpc>
                <a:spcPct val="100000"/>
              </a:lnSpc>
              <a:buNone/>
            </a:pPr>
            <a:r>
              <a:rPr lang="en-US" altLang="zh-CN" sz="2000" dirty="0"/>
              <a:t>    </a:t>
            </a:r>
            <a:r>
              <a:rPr lang="zh-CN" altLang="en-US" sz="2000" dirty="0"/>
              <a:t>：隐含层第</a:t>
            </a:r>
            <a:r>
              <a:rPr lang="en-US" altLang="zh-CN" sz="2000" dirty="0"/>
              <a:t>	 </a:t>
            </a:r>
            <a:r>
              <a:rPr lang="zh-CN" altLang="en-US" sz="2000" dirty="0"/>
              <a:t>个神经元阈值；</a:t>
            </a:r>
            <a:endParaRPr lang="en-US" altLang="zh-CN" sz="2000" dirty="0"/>
          </a:p>
          <a:p>
            <a:pPr marL="0" indent="0">
              <a:lnSpc>
                <a:spcPct val="100000"/>
              </a:lnSpc>
              <a:buNone/>
            </a:pPr>
            <a:r>
              <a:rPr lang="en-US" altLang="zh-CN" sz="2000" dirty="0"/>
              <a:t>    </a:t>
            </a:r>
            <a:r>
              <a:rPr lang="zh-CN" altLang="en-US" sz="2000" dirty="0"/>
              <a:t>：输入层与隐层神经元之间的连接权重；</a:t>
            </a:r>
            <a:endParaRPr lang="en-US" altLang="zh-CN" sz="2000" dirty="0"/>
          </a:p>
          <a:p>
            <a:pPr marL="0" indent="0">
              <a:lnSpc>
                <a:spcPct val="100000"/>
              </a:lnSpc>
              <a:buNone/>
            </a:pPr>
            <a:r>
              <a:rPr lang="en-US" altLang="zh-CN" dirty="0"/>
              <a:t>     </a:t>
            </a:r>
            <a:r>
              <a:rPr lang="zh-CN" altLang="en-US" dirty="0"/>
              <a:t>：</a:t>
            </a:r>
            <a:r>
              <a:rPr lang="zh-CN" altLang="en-US" sz="2000" dirty="0"/>
              <a:t>隐层与输出层神经元之间的连接权重；</a:t>
            </a:r>
            <a:r>
              <a:rPr lang="en-US" altLang="zh-CN" sz="2000" dirty="0"/>
              <a:t>		</a:t>
            </a:r>
            <a:r>
              <a:rPr lang="en-US" altLang="zh-CN" dirty="0"/>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316066583"/>
              </p:ext>
            </p:extLst>
          </p:nvPr>
        </p:nvGraphicFramePr>
        <p:xfrm>
          <a:off x="3575462" y="1812134"/>
          <a:ext cx="6210140" cy="373294"/>
        </p:xfrm>
        <a:graphic>
          <a:graphicData uri="http://schemas.openxmlformats.org/presentationml/2006/ole">
            <mc:AlternateContent xmlns:mc="http://schemas.openxmlformats.org/markup-compatibility/2006">
              <mc:Choice xmlns:v="urn:schemas-microsoft-com:vml" Requires="v">
                <p:oleObj name="Formula" r:id="rId3" imgW="3143520" imgH="188280" progId="Equation.Ribbit">
                  <p:embed/>
                </p:oleObj>
              </mc:Choice>
              <mc:Fallback>
                <p:oleObj name="Formula" r:id="rId3" imgW="3143520" imgH="188280" progId="Equation.Ribbit">
                  <p:embed/>
                  <p:pic>
                    <p:nvPicPr>
                      <p:cNvPr id="0" name=""/>
                      <p:cNvPicPr/>
                      <p:nvPr/>
                    </p:nvPicPr>
                    <p:blipFill>
                      <a:blip r:embed="rId4"/>
                      <a:stretch>
                        <a:fillRect/>
                      </a:stretch>
                    </p:blipFill>
                    <p:spPr>
                      <a:xfrm>
                        <a:off x="3575462" y="1812134"/>
                        <a:ext cx="6210140" cy="37329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79210064"/>
              </p:ext>
            </p:extLst>
          </p:nvPr>
        </p:nvGraphicFramePr>
        <p:xfrm>
          <a:off x="3752920" y="2155261"/>
          <a:ext cx="216482" cy="361521"/>
        </p:xfrm>
        <a:graphic>
          <a:graphicData uri="http://schemas.openxmlformats.org/presentationml/2006/ole">
            <mc:AlternateContent xmlns:mc="http://schemas.openxmlformats.org/markup-compatibility/2006">
              <mc:Choice xmlns:v="urn:schemas-microsoft-com:vml" Requires="v">
                <p:oleObj name="Formula" r:id="rId5" imgW="85320" imgH="157680" progId="Equation.Ribbit">
                  <p:embed/>
                </p:oleObj>
              </mc:Choice>
              <mc:Fallback>
                <p:oleObj name="Formula" r:id="rId5" imgW="85320" imgH="157680" progId="Equation.Ribbit">
                  <p:embed/>
                  <p:pic>
                    <p:nvPicPr>
                      <p:cNvPr id="0" name=""/>
                      <p:cNvPicPr/>
                      <p:nvPr/>
                    </p:nvPicPr>
                    <p:blipFill>
                      <a:blip r:embed="rId6"/>
                      <a:stretch>
                        <a:fillRect/>
                      </a:stretch>
                    </p:blipFill>
                    <p:spPr>
                      <a:xfrm>
                        <a:off x="3752920" y="2155261"/>
                        <a:ext cx="216482" cy="36152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870619703"/>
              </p:ext>
            </p:extLst>
          </p:nvPr>
        </p:nvGraphicFramePr>
        <p:xfrm>
          <a:off x="6237499" y="2190625"/>
          <a:ext cx="98967" cy="326157"/>
        </p:xfrm>
        <a:graphic>
          <a:graphicData uri="http://schemas.openxmlformats.org/presentationml/2006/ole">
            <mc:AlternateContent xmlns:mc="http://schemas.openxmlformats.org/markup-compatibility/2006">
              <mc:Choice xmlns:v="urn:schemas-microsoft-com:vml" Requires="v">
                <p:oleObj name="Formula" r:id="rId7" imgW="45720" imgH="157680" progId="Equation.Ribbit">
                  <p:embed/>
                </p:oleObj>
              </mc:Choice>
              <mc:Fallback>
                <p:oleObj name="Formula" r:id="rId7" imgW="45720" imgH="157680" progId="Equation.Ribbit">
                  <p:embed/>
                  <p:pic>
                    <p:nvPicPr>
                      <p:cNvPr id="0" name=""/>
                      <p:cNvPicPr/>
                      <p:nvPr/>
                    </p:nvPicPr>
                    <p:blipFill>
                      <a:blip r:embed="rId8"/>
                      <a:stretch>
                        <a:fillRect/>
                      </a:stretch>
                    </p:blipFill>
                    <p:spPr>
                      <a:xfrm>
                        <a:off x="6237499" y="2190625"/>
                        <a:ext cx="98967" cy="326157"/>
                      </a:xfrm>
                      <a:prstGeom prst="rect">
                        <a:avLst/>
                      </a:prstGeom>
                    </p:spPr>
                  </p:pic>
                </p:oleObj>
              </mc:Fallback>
            </mc:AlternateContent>
          </a:graphicData>
        </a:graphic>
      </p:graphicFrame>
      <p:pic>
        <p:nvPicPr>
          <p:cNvPr id="7" name="图片 6"/>
          <p:cNvPicPr>
            <a:picLocks noChangeAspect="1"/>
          </p:cNvPicPr>
          <p:nvPr/>
        </p:nvPicPr>
        <p:blipFill>
          <a:blip r:embed="rId9"/>
          <a:stretch>
            <a:fillRect/>
          </a:stretch>
        </p:blipFill>
        <p:spPr>
          <a:xfrm>
            <a:off x="5465925" y="2633689"/>
            <a:ext cx="187886" cy="343200"/>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513396481"/>
              </p:ext>
            </p:extLst>
          </p:nvPr>
        </p:nvGraphicFramePr>
        <p:xfrm>
          <a:off x="7505467" y="2633690"/>
          <a:ext cx="108613" cy="355139"/>
        </p:xfrm>
        <a:graphic>
          <a:graphicData uri="http://schemas.openxmlformats.org/presentationml/2006/ole">
            <mc:AlternateContent xmlns:mc="http://schemas.openxmlformats.org/markup-compatibility/2006">
              <mc:Choice xmlns:v="urn:schemas-microsoft-com:vml" Requires="v">
                <p:oleObj name="Formula" r:id="rId10" imgW="45720" imgH="157680" progId="Equation.Ribbit">
                  <p:embed/>
                </p:oleObj>
              </mc:Choice>
              <mc:Fallback>
                <p:oleObj name="Formula" r:id="rId10" imgW="45720" imgH="157680" progId="Equation.Ribbit">
                  <p:embed/>
                  <p:pic>
                    <p:nvPicPr>
                      <p:cNvPr id="6" name="对象 5"/>
                      <p:cNvPicPr/>
                      <p:nvPr/>
                    </p:nvPicPr>
                    <p:blipFill>
                      <a:blip r:embed="rId8"/>
                      <a:stretch>
                        <a:fillRect/>
                      </a:stretch>
                    </p:blipFill>
                    <p:spPr>
                      <a:xfrm>
                        <a:off x="7505467" y="2633690"/>
                        <a:ext cx="108613" cy="35513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45573526"/>
              </p:ext>
            </p:extLst>
          </p:nvPr>
        </p:nvGraphicFramePr>
        <p:xfrm>
          <a:off x="9342864" y="2633689"/>
          <a:ext cx="149745" cy="301454"/>
        </p:xfrm>
        <a:graphic>
          <a:graphicData uri="http://schemas.openxmlformats.org/presentationml/2006/ole">
            <mc:AlternateContent xmlns:mc="http://schemas.openxmlformats.org/markup-compatibility/2006">
              <mc:Choice xmlns:v="urn:schemas-microsoft-com:vml" Requires="v">
                <p:oleObj name="Formula" r:id="rId11" imgW="75240" imgH="118440" progId="Equation.Ribbit">
                  <p:embed/>
                </p:oleObj>
              </mc:Choice>
              <mc:Fallback>
                <p:oleObj name="Formula" r:id="rId11" imgW="75240" imgH="118440" progId="Equation.Ribbit">
                  <p:embed/>
                  <p:pic>
                    <p:nvPicPr>
                      <p:cNvPr id="0" name=""/>
                      <p:cNvPicPr/>
                      <p:nvPr/>
                    </p:nvPicPr>
                    <p:blipFill>
                      <a:blip r:embed="rId12"/>
                      <a:stretch>
                        <a:fillRect/>
                      </a:stretch>
                    </p:blipFill>
                    <p:spPr>
                      <a:xfrm>
                        <a:off x="9342864" y="2633689"/>
                        <a:ext cx="149745" cy="301454"/>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73348938"/>
              </p:ext>
            </p:extLst>
          </p:nvPr>
        </p:nvGraphicFramePr>
        <p:xfrm>
          <a:off x="1814040" y="3878186"/>
          <a:ext cx="262882" cy="385559"/>
        </p:xfrm>
        <a:graphic>
          <a:graphicData uri="http://schemas.openxmlformats.org/presentationml/2006/ole">
            <mc:AlternateContent xmlns:mc="http://schemas.openxmlformats.org/markup-compatibility/2006">
              <mc:Choice xmlns:v="urn:schemas-microsoft-com:vml" Requires="v">
                <p:oleObj name="Formula" r:id="rId13" imgW="119520" imgH="174240" progId="Equation.Ribbit">
                  <p:embed/>
                </p:oleObj>
              </mc:Choice>
              <mc:Fallback>
                <p:oleObj name="Formula" r:id="rId13" imgW="119520" imgH="174240" progId="Equation.Ribbit">
                  <p:embed/>
                  <p:pic>
                    <p:nvPicPr>
                      <p:cNvPr id="0" name=""/>
                      <p:cNvPicPr/>
                      <p:nvPr/>
                    </p:nvPicPr>
                    <p:blipFill>
                      <a:blip r:embed="rId14"/>
                      <a:stretch>
                        <a:fillRect/>
                      </a:stretch>
                    </p:blipFill>
                    <p:spPr>
                      <a:xfrm>
                        <a:off x="1814040" y="3878186"/>
                        <a:ext cx="262882" cy="385559"/>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73847686"/>
              </p:ext>
            </p:extLst>
          </p:nvPr>
        </p:nvGraphicFramePr>
        <p:xfrm>
          <a:off x="3430841" y="3899199"/>
          <a:ext cx="174313" cy="304389"/>
        </p:xfrm>
        <a:graphic>
          <a:graphicData uri="http://schemas.openxmlformats.org/presentationml/2006/ole">
            <mc:AlternateContent xmlns:mc="http://schemas.openxmlformats.org/markup-compatibility/2006">
              <mc:Choice xmlns:v="urn:schemas-microsoft-com:vml" Requires="v">
                <p:oleObj name="Formula" r:id="rId15" imgW="75240" imgH="153720" progId="Equation.Ribbit">
                  <p:embed/>
                </p:oleObj>
              </mc:Choice>
              <mc:Fallback>
                <p:oleObj name="Formula" r:id="rId15" imgW="75240" imgH="153720" progId="Equation.Ribbit">
                  <p:embed/>
                  <p:pic>
                    <p:nvPicPr>
                      <p:cNvPr id="0" name=""/>
                      <p:cNvPicPr/>
                      <p:nvPr/>
                    </p:nvPicPr>
                    <p:blipFill>
                      <a:blip r:embed="rId16"/>
                      <a:stretch>
                        <a:fillRect/>
                      </a:stretch>
                    </p:blipFill>
                    <p:spPr>
                      <a:xfrm>
                        <a:off x="3430841" y="3899199"/>
                        <a:ext cx="174313" cy="304389"/>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11027929"/>
              </p:ext>
            </p:extLst>
          </p:nvPr>
        </p:nvGraphicFramePr>
        <p:xfrm>
          <a:off x="1784351" y="4349016"/>
          <a:ext cx="322263" cy="269875"/>
        </p:xfrm>
        <a:graphic>
          <a:graphicData uri="http://schemas.openxmlformats.org/presentationml/2006/ole">
            <mc:AlternateContent xmlns:mc="http://schemas.openxmlformats.org/markup-compatibility/2006">
              <mc:Choice xmlns:v="urn:schemas-microsoft-com:vml" Requires="v">
                <p:oleObj name="Formula" r:id="rId17" imgW="147600" imgH="122040" progId="Equation.Ribbit">
                  <p:embed/>
                </p:oleObj>
              </mc:Choice>
              <mc:Fallback>
                <p:oleObj name="Formula" r:id="rId17" imgW="147600" imgH="122040" progId="Equation.Ribbit">
                  <p:embed/>
                  <p:pic>
                    <p:nvPicPr>
                      <p:cNvPr id="11" name="对象 10"/>
                      <p:cNvPicPr/>
                      <p:nvPr/>
                    </p:nvPicPr>
                    <p:blipFill>
                      <a:blip r:embed="rId18"/>
                      <a:stretch>
                        <a:fillRect/>
                      </a:stretch>
                    </p:blipFill>
                    <p:spPr>
                      <a:xfrm>
                        <a:off x="1784351" y="4349016"/>
                        <a:ext cx="322263" cy="26987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286144042"/>
              </p:ext>
            </p:extLst>
          </p:nvPr>
        </p:nvGraphicFramePr>
        <p:xfrm>
          <a:off x="3405129" y="4349015"/>
          <a:ext cx="200025" cy="311150"/>
        </p:xfrm>
        <a:graphic>
          <a:graphicData uri="http://schemas.openxmlformats.org/presentationml/2006/ole">
            <mc:AlternateContent xmlns:mc="http://schemas.openxmlformats.org/markup-compatibility/2006">
              <mc:Choice xmlns:v="urn:schemas-microsoft-com:vml" Requires="v">
                <p:oleObj name="Formula" r:id="rId19" imgW="86400" imgH="157680" progId="Equation.Ribbit">
                  <p:embed/>
                </p:oleObj>
              </mc:Choice>
              <mc:Fallback>
                <p:oleObj name="Formula" r:id="rId19" imgW="86400" imgH="157680" progId="Equation.Ribbit">
                  <p:embed/>
                  <p:pic>
                    <p:nvPicPr>
                      <p:cNvPr id="13" name="对象 12"/>
                      <p:cNvPicPr/>
                      <p:nvPr/>
                    </p:nvPicPr>
                    <p:blipFill>
                      <a:blip r:embed="rId20"/>
                      <a:stretch>
                        <a:fillRect/>
                      </a:stretch>
                    </p:blipFill>
                    <p:spPr>
                      <a:xfrm>
                        <a:off x="3405129" y="4349015"/>
                        <a:ext cx="200025" cy="3111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629034088"/>
              </p:ext>
            </p:extLst>
          </p:nvPr>
        </p:nvGraphicFramePr>
        <p:xfrm>
          <a:off x="1736695" y="4811186"/>
          <a:ext cx="396192" cy="271883"/>
        </p:xfrm>
        <a:graphic>
          <a:graphicData uri="http://schemas.openxmlformats.org/presentationml/2006/ole">
            <mc:AlternateContent xmlns:mc="http://schemas.openxmlformats.org/markup-compatibility/2006">
              <mc:Choice xmlns:v="urn:schemas-microsoft-com:vml" Requires="v">
                <p:oleObj name="Formula" r:id="rId21" imgW="177840" imgH="119520" progId="Equation.Ribbit">
                  <p:embed/>
                </p:oleObj>
              </mc:Choice>
              <mc:Fallback>
                <p:oleObj name="Formula" r:id="rId21" imgW="177840" imgH="119520" progId="Equation.Ribbit">
                  <p:embed/>
                  <p:pic>
                    <p:nvPicPr>
                      <p:cNvPr id="0" name=""/>
                      <p:cNvPicPr/>
                      <p:nvPr/>
                    </p:nvPicPr>
                    <p:blipFill>
                      <a:blip r:embed="rId22"/>
                      <a:stretch>
                        <a:fillRect/>
                      </a:stretch>
                    </p:blipFill>
                    <p:spPr>
                      <a:xfrm>
                        <a:off x="1736695" y="4811186"/>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658095467"/>
              </p:ext>
            </p:extLst>
          </p:nvPr>
        </p:nvGraphicFramePr>
        <p:xfrm>
          <a:off x="1698625" y="5247657"/>
          <a:ext cx="493713" cy="303212"/>
        </p:xfrm>
        <a:graphic>
          <a:graphicData uri="http://schemas.openxmlformats.org/presentationml/2006/ole">
            <mc:AlternateContent xmlns:mc="http://schemas.openxmlformats.org/markup-compatibility/2006">
              <mc:Choice xmlns:v="urn:schemas-microsoft-com:vml" Requires="v">
                <p:oleObj name="Formula" r:id="rId23" imgW="219960" imgH="133560" progId="Equation.Ribbit">
                  <p:embed/>
                </p:oleObj>
              </mc:Choice>
              <mc:Fallback>
                <p:oleObj name="Formula" r:id="rId23" imgW="219960" imgH="133560" progId="Equation.Ribbit">
                  <p:embed/>
                  <p:pic>
                    <p:nvPicPr>
                      <p:cNvPr id="17" name="对象 16"/>
                      <p:cNvPicPr/>
                      <p:nvPr/>
                    </p:nvPicPr>
                    <p:blipFill>
                      <a:blip r:embed="rId24"/>
                      <a:stretch>
                        <a:fillRect/>
                      </a:stretch>
                    </p:blipFill>
                    <p:spPr>
                      <a:xfrm>
                        <a:off x="1698625" y="5247657"/>
                        <a:ext cx="493713" cy="303212"/>
                      </a:xfrm>
                      <a:prstGeom prst="rect">
                        <a:avLst/>
                      </a:prstGeom>
                    </p:spPr>
                  </p:pic>
                </p:oleObj>
              </mc:Fallback>
            </mc:AlternateContent>
          </a:graphicData>
        </a:graphic>
      </p:graphicFrame>
    </p:spTree>
    <p:extLst>
      <p:ext uri="{BB962C8B-B14F-4D97-AF65-F5344CB8AC3E}">
        <p14:creationId xmlns:p14="http://schemas.microsoft.com/office/powerpoint/2010/main" val="2760750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417838" y="1365477"/>
            <a:ext cx="3270611" cy="1803508"/>
          </a:xfrm>
          <a:prstGeom prst="rect">
            <a:avLst/>
          </a:prstGeom>
        </p:spPr>
      </p:pic>
      <p:sp>
        <p:nvSpPr>
          <p:cNvPr id="2" name="标题 1"/>
          <p:cNvSpPr>
            <a:spLocks noGrp="1"/>
          </p:cNvSpPr>
          <p:nvPr>
            <p:ph type="title"/>
          </p:nvPr>
        </p:nvSpPr>
        <p:spPr>
          <a:xfrm>
            <a:off x="1784351" y="42864"/>
            <a:ext cx="3901467" cy="777874"/>
          </a:xfrm>
        </p:spPr>
        <p:txBody>
          <a:bodyPr/>
          <a:lstStyle/>
          <a:p>
            <a:r>
              <a:rPr lang="en-US" altLang="zh-CN" dirty="0"/>
              <a:t> </a:t>
            </a:r>
            <a:r>
              <a:rPr lang="zh-CN" altLang="en-US" dirty="0"/>
              <a:t>误差逆传播算法</a:t>
            </a:r>
          </a:p>
        </p:txBody>
      </p:sp>
      <p:sp>
        <p:nvSpPr>
          <p:cNvPr id="3" name="内容占位符 2"/>
          <p:cNvSpPr>
            <a:spLocks noGrp="1"/>
          </p:cNvSpPr>
          <p:nvPr>
            <p:ph idx="1"/>
          </p:nvPr>
        </p:nvSpPr>
        <p:spPr>
          <a:xfrm>
            <a:off x="1635889" y="952114"/>
            <a:ext cx="8616950" cy="5269279"/>
          </a:xfrm>
        </p:spPr>
        <p:txBody>
          <a:bodyPr>
            <a:normAutofit/>
          </a:bodyPr>
          <a:lstStyle/>
          <a:p>
            <a:pPr marL="0" indent="0">
              <a:lnSpc>
                <a:spcPct val="100000"/>
              </a:lnSpc>
              <a:buNone/>
            </a:pPr>
            <a:r>
              <a:rPr lang="en-US" altLang="zh-CN" dirty="0"/>
              <a:t>    </a:t>
            </a:r>
            <a:r>
              <a:rPr lang="zh-CN" altLang="en-US" dirty="0"/>
              <a:t>对于样例           </a:t>
            </a:r>
            <a:r>
              <a:rPr lang="en-US" altLang="zh-CN" dirty="0"/>
              <a:t>, </a:t>
            </a:r>
            <a:r>
              <a:rPr lang="zh-CN" altLang="en-US" dirty="0"/>
              <a:t>假设网络的实际输出为    </a:t>
            </a:r>
            <a:endParaRPr lang="en-US" altLang="zh-CN" dirty="0"/>
          </a:p>
          <a:p>
            <a:pPr marL="342900" indent="-342900">
              <a:lnSpc>
                <a:spcPct val="100000"/>
              </a:lnSpc>
            </a:pPr>
            <a:r>
              <a:rPr lang="zh-CN" altLang="en-US" dirty="0">
                <a:solidFill>
                  <a:srgbClr val="FF0000"/>
                </a:solidFill>
              </a:rPr>
              <a:t>前向计算</a:t>
            </a:r>
            <a:r>
              <a:rPr lang="en-US" altLang="zh-CN" sz="2000" dirty="0">
                <a:solidFill>
                  <a:srgbClr val="FF0000"/>
                </a:solidFill>
              </a:rPr>
              <a:t>	</a:t>
            </a:r>
          </a:p>
          <a:p>
            <a:pPr marL="0" indent="0">
              <a:lnSpc>
                <a:spcPct val="100000"/>
              </a:lnSpc>
              <a:buNone/>
            </a:pPr>
            <a:r>
              <a:rPr lang="en-US" altLang="zh-CN" sz="2000" dirty="0"/>
              <a:t>    step1:</a:t>
            </a:r>
          </a:p>
          <a:p>
            <a:pPr marL="0" indent="0">
              <a:lnSpc>
                <a:spcPct val="100000"/>
              </a:lnSpc>
              <a:buNone/>
            </a:pPr>
            <a:r>
              <a:rPr lang="en-US" altLang="zh-CN" sz="2000" dirty="0"/>
              <a:t>    step2:</a:t>
            </a:r>
          </a:p>
          <a:p>
            <a:pPr marL="0" indent="0">
              <a:lnSpc>
                <a:spcPct val="100000"/>
              </a:lnSpc>
              <a:buNone/>
            </a:pPr>
            <a:r>
              <a:rPr lang="en-US" altLang="zh-CN" sz="2000" dirty="0"/>
              <a:t>    step3:                </a:t>
            </a:r>
          </a:p>
          <a:p>
            <a:pPr marL="342900" indent="-342900">
              <a:lnSpc>
                <a:spcPct val="100000"/>
              </a:lnSpc>
            </a:pPr>
            <a:r>
              <a:rPr lang="zh-CN" altLang="en-US" dirty="0">
                <a:solidFill>
                  <a:srgbClr val="FF0000"/>
                </a:solidFill>
              </a:rPr>
              <a:t>参数数目</a:t>
            </a:r>
            <a:endParaRPr lang="en-US" altLang="zh-CN" dirty="0">
              <a:solidFill>
                <a:srgbClr val="FF0000"/>
              </a:solidFill>
            </a:endParaRPr>
          </a:p>
          <a:p>
            <a:pPr marL="0" indent="0">
              <a:lnSpc>
                <a:spcPct val="100000"/>
              </a:lnSpc>
              <a:buNone/>
            </a:pPr>
            <a:r>
              <a:rPr lang="zh-CN" altLang="en-US" sz="2000" dirty="0"/>
              <a:t>    权重：    </a:t>
            </a:r>
            <a:r>
              <a:rPr lang="en-US" altLang="zh-CN" sz="2000" dirty="0"/>
              <a:t>, </a:t>
            </a:r>
            <a:r>
              <a:rPr lang="zh-CN" altLang="en-US" sz="2000" dirty="0"/>
              <a:t>        阈值：   </a:t>
            </a:r>
            <a:r>
              <a:rPr lang="en-US" altLang="zh-CN" sz="2000" dirty="0"/>
              <a:t>, 		</a:t>
            </a:r>
          </a:p>
          <a:p>
            <a:pPr marL="0" indent="0">
              <a:lnSpc>
                <a:spcPct val="100000"/>
              </a:lnSpc>
              <a:buNone/>
            </a:pPr>
            <a:r>
              <a:rPr lang="en-US" altLang="zh-CN" sz="2000" dirty="0"/>
              <a:t>    </a:t>
            </a:r>
            <a:r>
              <a:rPr lang="zh-CN" altLang="en-US" sz="2000" dirty="0"/>
              <a:t>因此网络中需要                       个参数需要优化</a:t>
            </a:r>
            <a:endParaRPr lang="en-US" altLang="zh-CN" sz="2000" dirty="0"/>
          </a:p>
          <a:p>
            <a:pPr marL="342900" indent="-342900">
              <a:lnSpc>
                <a:spcPct val="100000"/>
              </a:lnSpc>
            </a:pPr>
            <a:r>
              <a:rPr lang="zh-CN" altLang="en-US" dirty="0">
                <a:solidFill>
                  <a:srgbClr val="FF0000"/>
                </a:solidFill>
              </a:rPr>
              <a:t>参数优化</a:t>
            </a:r>
            <a:endParaRPr lang="en-US" altLang="zh-CN" dirty="0">
              <a:solidFill>
                <a:srgbClr val="FF0000"/>
              </a:solidFill>
            </a:endParaRPr>
          </a:p>
          <a:p>
            <a:pPr marL="0" indent="0">
              <a:lnSpc>
                <a:spcPct val="100000"/>
              </a:lnSpc>
              <a:buNone/>
            </a:pPr>
            <a:r>
              <a:rPr lang="en-US" altLang="zh-CN" sz="2000" dirty="0">
                <a:solidFill>
                  <a:srgbClr val="FF0000"/>
                </a:solidFill>
              </a:rPr>
              <a:t>    </a:t>
            </a:r>
            <a:r>
              <a:rPr lang="en-US" altLang="zh-CN" sz="2000" dirty="0"/>
              <a:t>BP</a:t>
            </a:r>
            <a:r>
              <a:rPr lang="zh-CN" altLang="en-US" sz="2000" dirty="0"/>
              <a:t>是一个迭代学习算法</a:t>
            </a:r>
            <a:r>
              <a:rPr lang="en-US" altLang="zh-CN" sz="2000" dirty="0"/>
              <a:t>, </a:t>
            </a:r>
            <a:r>
              <a:rPr lang="zh-CN" altLang="en-US" sz="2000" dirty="0"/>
              <a:t>在迭代的每一轮中采用广义的感知机学习规则对参数进行更新估计</a:t>
            </a:r>
            <a:r>
              <a:rPr lang="en-US" altLang="zh-CN" sz="2000" dirty="0"/>
              <a:t>, </a:t>
            </a:r>
            <a:r>
              <a:rPr lang="zh-CN" altLang="en-US" sz="2000" dirty="0"/>
              <a:t>任意的参数   的更新估计式为</a:t>
            </a:r>
            <a:endParaRPr lang="en-US" altLang="zh-CN" sz="2000" dirty="0"/>
          </a:p>
          <a:p>
            <a:pPr marL="0" indent="0">
              <a:lnSpc>
                <a:spcPct val="100000"/>
              </a:lnSpc>
              <a:buNone/>
            </a:pPr>
            <a:endParaRPr lang="en-US" altLang="zh-CN" sz="2000"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1220766326"/>
              </p:ext>
            </p:extLst>
          </p:nvPr>
        </p:nvGraphicFramePr>
        <p:xfrm>
          <a:off x="3325070" y="1010248"/>
          <a:ext cx="962025" cy="347663"/>
        </p:xfrm>
        <a:graphic>
          <a:graphicData uri="http://schemas.openxmlformats.org/presentationml/2006/ole">
            <mc:AlternateContent xmlns:mc="http://schemas.openxmlformats.org/markup-compatibility/2006">
              <mc:Choice xmlns:v="urn:schemas-microsoft-com:vml" Requires="v">
                <p:oleObj name="Formula" r:id="rId4" imgW="486720" imgH="176760" progId="Equation.Ribbit">
                  <p:embed/>
                </p:oleObj>
              </mc:Choice>
              <mc:Fallback>
                <p:oleObj name="Formula" r:id="rId4" imgW="486720" imgH="176760" progId="Equation.Ribbit">
                  <p:embed/>
                  <p:pic>
                    <p:nvPicPr>
                      <p:cNvPr id="4" name="对象 3"/>
                      <p:cNvPicPr/>
                      <p:nvPr/>
                    </p:nvPicPr>
                    <p:blipFill>
                      <a:blip r:embed="rId5"/>
                      <a:stretch>
                        <a:fillRect/>
                      </a:stretch>
                    </p:blipFill>
                    <p:spPr>
                      <a:xfrm>
                        <a:off x="3325070" y="1010248"/>
                        <a:ext cx="962025" cy="347663"/>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66649704"/>
              </p:ext>
            </p:extLst>
          </p:nvPr>
        </p:nvGraphicFramePr>
        <p:xfrm>
          <a:off x="4880664" y="3728113"/>
          <a:ext cx="224128" cy="328720"/>
        </p:xfrm>
        <a:graphic>
          <a:graphicData uri="http://schemas.openxmlformats.org/presentationml/2006/ole">
            <mc:AlternateContent xmlns:mc="http://schemas.openxmlformats.org/markup-compatibility/2006">
              <mc:Choice xmlns:v="urn:schemas-microsoft-com:vml" Requires="v">
                <p:oleObj name="Formula" r:id="rId6" imgW="119520" imgH="174240" progId="Equation.Ribbit">
                  <p:embed/>
                </p:oleObj>
              </mc:Choice>
              <mc:Fallback>
                <p:oleObj name="Formula" r:id="rId6" imgW="119520" imgH="174240" progId="Equation.Ribbit">
                  <p:embed/>
                  <p:pic>
                    <p:nvPicPr>
                      <p:cNvPr id="11" name="对象 10"/>
                      <p:cNvPicPr/>
                      <p:nvPr/>
                    </p:nvPicPr>
                    <p:blipFill>
                      <a:blip r:embed="rId7"/>
                      <a:stretch>
                        <a:fillRect/>
                      </a:stretch>
                    </p:blipFill>
                    <p:spPr>
                      <a:xfrm>
                        <a:off x="4880664" y="3728113"/>
                        <a:ext cx="224128" cy="32872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197534173"/>
              </p:ext>
            </p:extLst>
          </p:nvPr>
        </p:nvGraphicFramePr>
        <p:xfrm>
          <a:off x="5405438" y="3722121"/>
          <a:ext cx="322263" cy="269875"/>
        </p:xfrm>
        <a:graphic>
          <a:graphicData uri="http://schemas.openxmlformats.org/presentationml/2006/ole">
            <mc:AlternateContent xmlns:mc="http://schemas.openxmlformats.org/markup-compatibility/2006">
              <mc:Choice xmlns:v="urn:schemas-microsoft-com:vml" Requires="v">
                <p:oleObj name="Formula" r:id="rId8" imgW="147600" imgH="122040" progId="Equation.Ribbit">
                  <p:embed/>
                </p:oleObj>
              </mc:Choice>
              <mc:Fallback>
                <p:oleObj name="Formula" r:id="rId8" imgW="147600" imgH="122040" progId="Equation.Ribbit">
                  <p:embed/>
                  <p:pic>
                    <p:nvPicPr>
                      <p:cNvPr id="15" name="对象 14"/>
                      <p:cNvPicPr/>
                      <p:nvPr/>
                    </p:nvPicPr>
                    <p:blipFill>
                      <a:blip r:embed="rId9"/>
                      <a:stretch>
                        <a:fillRect/>
                      </a:stretch>
                    </p:blipFill>
                    <p:spPr>
                      <a:xfrm>
                        <a:off x="5405438" y="3722121"/>
                        <a:ext cx="322263" cy="2698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200914312"/>
              </p:ext>
            </p:extLst>
          </p:nvPr>
        </p:nvGraphicFramePr>
        <p:xfrm>
          <a:off x="2771021" y="3745374"/>
          <a:ext cx="396192" cy="271883"/>
        </p:xfrm>
        <a:graphic>
          <a:graphicData uri="http://schemas.openxmlformats.org/presentationml/2006/ole">
            <mc:AlternateContent xmlns:mc="http://schemas.openxmlformats.org/markup-compatibility/2006">
              <mc:Choice xmlns:v="urn:schemas-microsoft-com:vml" Requires="v">
                <p:oleObj name="Formula" r:id="rId10" imgW="177840" imgH="119520" progId="Equation.Ribbit">
                  <p:embed/>
                </p:oleObj>
              </mc:Choice>
              <mc:Fallback>
                <p:oleObj name="Formula" r:id="rId10" imgW="177840" imgH="119520" progId="Equation.Ribbit">
                  <p:embed/>
                  <p:pic>
                    <p:nvPicPr>
                      <p:cNvPr id="17" name="对象 16"/>
                      <p:cNvPicPr/>
                      <p:nvPr/>
                    </p:nvPicPr>
                    <p:blipFill>
                      <a:blip r:embed="rId11"/>
                      <a:stretch>
                        <a:fillRect/>
                      </a:stretch>
                    </p:blipFill>
                    <p:spPr>
                      <a:xfrm>
                        <a:off x="2771021" y="3745374"/>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43134845"/>
              </p:ext>
            </p:extLst>
          </p:nvPr>
        </p:nvGraphicFramePr>
        <p:xfrm>
          <a:off x="3325070" y="3753621"/>
          <a:ext cx="493713" cy="303212"/>
        </p:xfrm>
        <a:graphic>
          <a:graphicData uri="http://schemas.openxmlformats.org/presentationml/2006/ole">
            <mc:AlternateContent xmlns:mc="http://schemas.openxmlformats.org/markup-compatibility/2006">
              <mc:Choice xmlns:v="urn:schemas-microsoft-com:vml" Requires="v">
                <p:oleObj name="Formula" r:id="rId12" imgW="219960" imgH="133560" progId="Equation.Ribbit">
                  <p:embed/>
                </p:oleObj>
              </mc:Choice>
              <mc:Fallback>
                <p:oleObj name="Formula" r:id="rId12" imgW="219960" imgH="133560" progId="Equation.Ribbit">
                  <p:embed/>
                  <p:pic>
                    <p:nvPicPr>
                      <p:cNvPr id="20" name="对象 19"/>
                      <p:cNvPicPr/>
                      <p:nvPr/>
                    </p:nvPicPr>
                    <p:blipFill>
                      <a:blip r:embed="rId13"/>
                      <a:stretch>
                        <a:fillRect/>
                      </a:stretch>
                    </p:blipFill>
                    <p:spPr>
                      <a:xfrm>
                        <a:off x="3325070" y="3753621"/>
                        <a:ext cx="493713" cy="30321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368218339"/>
              </p:ext>
            </p:extLst>
          </p:nvPr>
        </p:nvGraphicFramePr>
        <p:xfrm>
          <a:off x="7347569" y="1000839"/>
          <a:ext cx="303213" cy="315912"/>
        </p:xfrm>
        <a:graphic>
          <a:graphicData uri="http://schemas.openxmlformats.org/presentationml/2006/ole">
            <mc:AlternateContent xmlns:mc="http://schemas.openxmlformats.org/markup-compatibility/2006">
              <mc:Choice xmlns:v="urn:schemas-microsoft-com:vml" Requires="v">
                <p:oleObj name="Formula" r:id="rId14" imgW="153720" imgH="160200" progId="Equation.Ribbit">
                  <p:embed/>
                </p:oleObj>
              </mc:Choice>
              <mc:Fallback>
                <p:oleObj name="Formula" r:id="rId14" imgW="153720" imgH="160200" progId="Equation.Ribbit">
                  <p:embed/>
                  <p:pic>
                    <p:nvPicPr>
                      <p:cNvPr id="4" name="对象 3"/>
                      <p:cNvPicPr/>
                      <p:nvPr/>
                    </p:nvPicPr>
                    <p:blipFill>
                      <a:blip r:embed="rId15"/>
                      <a:stretch>
                        <a:fillRect/>
                      </a:stretch>
                    </p:blipFill>
                    <p:spPr>
                      <a:xfrm>
                        <a:off x="7347569" y="1000839"/>
                        <a:ext cx="303213" cy="315912"/>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476630304"/>
              </p:ext>
            </p:extLst>
          </p:nvPr>
        </p:nvGraphicFramePr>
        <p:xfrm>
          <a:off x="3035430" y="1869945"/>
          <a:ext cx="3779837" cy="371475"/>
        </p:xfrm>
        <a:graphic>
          <a:graphicData uri="http://schemas.openxmlformats.org/presentationml/2006/ole">
            <mc:AlternateContent xmlns:mc="http://schemas.openxmlformats.org/markup-compatibility/2006">
              <mc:Choice xmlns:v="urn:schemas-microsoft-com:vml" Requires="v">
                <p:oleObj name="Formula" r:id="rId16" imgW="2106000" imgH="208440" progId="Equation.Ribbit">
                  <p:embed/>
                </p:oleObj>
              </mc:Choice>
              <mc:Fallback>
                <p:oleObj name="Formula" r:id="rId16" imgW="2106000" imgH="208440" progId="Equation.Ribbit">
                  <p:embed/>
                  <p:pic>
                    <p:nvPicPr>
                      <p:cNvPr id="0" name=""/>
                      <p:cNvPicPr/>
                      <p:nvPr/>
                    </p:nvPicPr>
                    <p:blipFill>
                      <a:blip r:embed="rId17"/>
                      <a:stretch>
                        <a:fillRect/>
                      </a:stretch>
                    </p:blipFill>
                    <p:spPr>
                      <a:xfrm>
                        <a:off x="3035430" y="1869945"/>
                        <a:ext cx="3779837" cy="37147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107783516"/>
              </p:ext>
            </p:extLst>
          </p:nvPr>
        </p:nvGraphicFramePr>
        <p:xfrm>
          <a:off x="3027772" y="2372794"/>
          <a:ext cx="4686300" cy="363538"/>
        </p:xfrm>
        <a:graphic>
          <a:graphicData uri="http://schemas.openxmlformats.org/presentationml/2006/ole">
            <mc:AlternateContent xmlns:mc="http://schemas.openxmlformats.org/markup-compatibility/2006">
              <mc:Choice xmlns:v="urn:schemas-microsoft-com:vml" Requires="v">
                <p:oleObj name="Formula" r:id="rId18" imgW="2610000" imgH="203400" progId="Equation.Ribbit">
                  <p:embed/>
                </p:oleObj>
              </mc:Choice>
              <mc:Fallback>
                <p:oleObj name="Formula" r:id="rId18" imgW="2610000" imgH="203400" progId="Equation.Ribbit">
                  <p:embed/>
                  <p:pic>
                    <p:nvPicPr>
                      <p:cNvPr id="12" name="对象 11"/>
                      <p:cNvPicPr/>
                      <p:nvPr/>
                    </p:nvPicPr>
                    <p:blipFill>
                      <a:blip r:embed="rId19"/>
                      <a:stretch>
                        <a:fillRect/>
                      </a:stretch>
                    </p:blipFill>
                    <p:spPr>
                      <a:xfrm>
                        <a:off x="3027772" y="2372794"/>
                        <a:ext cx="4686300" cy="363538"/>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330301248"/>
              </p:ext>
            </p:extLst>
          </p:nvPr>
        </p:nvGraphicFramePr>
        <p:xfrm>
          <a:off x="3061087" y="2765000"/>
          <a:ext cx="2662238" cy="422275"/>
        </p:xfrm>
        <a:graphic>
          <a:graphicData uri="http://schemas.openxmlformats.org/presentationml/2006/ole">
            <mc:AlternateContent xmlns:mc="http://schemas.openxmlformats.org/markup-compatibility/2006">
              <mc:Choice xmlns:v="urn:schemas-microsoft-com:vml" Requires="v">
                <p:oleObj name="Formula" r:id="rId20" imgW="1482120" imgH="235080" progId="Equation.Ribbit">
                  <p:embed/>
                </p:oleObj>
              </mc:Choice>
              <mc:Fallback>
                <p:oleObj name="Formula" r:id="rId20" imgW="1482120" imgH="235080" progId="Equation.Ribbit">
                  <p:embed/>
                  <p:pic>
                    <p:nvPicPr>
                      <p:cNvPr id="19" name="对象 18"/>
                      <p:cNvPicPr/>
                      <p:nvPr/>
                    </p:nvPicPr>
                    <p:blipFill>
                      <a:blip r:embed="rId21"/>
                      <a:stretch>
                        <a:fillRect/>
                      </a:stretch>
                    </p:blipFill>
                    <p:spPr>
                      <a:xfrm>
                        <a:off x="3061087" y="2765000"/>
                        <a:ext cx="2662238" cy="422275"/>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886818910"/>
              </p:ext>
            </p:extLst>
          </p:nvPr>
        </p:nvGraphicFramePr>
        <p:xfrm>
          <a:off x="5905739" y="3708463"/>
          <a:ext cx="4497423" cy="303842"/>
        </p:xfrm>
        <a:graphic>
          <a:graphicData uri="http://schemas.openxmlformats.org/presentationml/2006/ole">
            <mc:AlternateContent xmlns:mc="http://schemas.openxmlformats.org/markup-compatibility/2006">
              <mc:Choice xmlns:v="urn:schemas-microsoft-com:vml" Requires="v">
                <p:oleObj name="Formula" r:id="rId22" imgW="2608920" imgH="176760" progId="Equation.Ribbit">
                  <p:embed/>
                </p:oleObj>
              </mc:Choice>
              <mc:Fallback>
                <p:oleObj name="Formula" r:id="rId22" imgW="2608920" imgH="176760" progId="Equation.Ribbit">
                  <p:embed/>
                  <p:pic>
                    <p:nvPicPr>
                      <p:cNvPr id="0" name=""/>
                      <p:cNvPicPr/>
                      <p:nvPr/>
                    </p:nvPicPr>
                    <p:blipFill>
                      <a:blip r:embed="rId23"/>
                      <a:stretch>
                        <a:fillRect/>
                      </a:stretch>
                    </p:blipFill>
                    <p:spPr>
                      <a:xfrm>
                        <a:off x="5905739" y="3708463"/>
                        <a:ext cx="4497423" cy="303842"/>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046616051"/>
              </p:ext>
            </p:extLst>
          </p:nvPr>
        </p:nvGraphicFramePr>
        <p:xfrm>
          <a:off x="3976264" y="4142185"/>
          <a:ext cx="1808801" cy="326693"/>
        </p:xfrm>
        <a:graphic>
          <a:graphicData uri="http://schemas.openxmlformats.org/presentationml/2006/ole">
            <mc:AlternateContent xmlns:mc="http://schemas.openxmlformats.org/markup-compatibility/2006">
              <mc:Choice xmlns:v="urn:schemas-microsoft-com:vml" Requires="v">
                <p:oleObj name="Formula" r:id="rId24" imgW="974160" imgH="176760" progId="Equation.Ribbit">
                  <p:embed/>
                </p:oleObj>
              </mc:Choice>
              <mc:Fallback>
                <p:oleObj name="Formula" r:id="rId24" imgW="974160" imgH="176760" progId="Equation.Ribbit">
                  <p:embed/>
                  <p:pic>
                    <p:nvPicPr>
                      <p:cNvPr id="0" name=""/>
                      <p:cNvPicPr/>
                      <p:nvPr/>
                    </p:nvPicPr>
                    <p:blipFill>
                      <a:blip r:embed="rId25"/>
                      <a:stretch>
                        <a:fillRect/>
                      </a:stretch>
                    </p:blipFill>
                    <p:spPr>
                      <a:xfrm>
                        <a:off x="3976264" y="4142185"/>
                        <a:ext cx="1808801" cy="326693"/>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4067171437"/>
              </p:ext>
            </p:extLst>
          </p:nvPr>
        </p:nvGraphicFramePr>
        <p:xfrm>
          <a:off x="5508017" y="5396901"/>
          <a:ext cx="177800" cy="273050"/>
        </p:xfrm>
        <a:graphic>
          <a:graphicData uri="http://schemas.openxmlformats.org/presentationml/2006/ole">
            <mc:AlternateContent xmlns:mc="http://schemas.openxmlformats.org/markup-compatibility/2006">
              <mc:Choice xmlns:v="urn:schemas-microsoft-com:vml" Requires="v">
                <p:oleObj name="Formula" r:id="rId26" imgW="78840" imgH="119520" progId="Equation.Ribbit">
                  <p:embed/>
                </p:oleObj>
              </mc:Choice>
              <mc:Fallback>
                <p:oleObj name="Formula" r:id="rId26" imgW="78840" imgH="119520" progId="Equation.Ribbit">
                  <p:embed/>
                  <p:pic>
                    <p:nvPicPr>
                      <p:cNvPr id="17" name="对象 16"/>
                      <p:cNvPicPr/>
                      <p:nvPr/>
                    </p:nvPicPr>
                    <p:blipFill>
                      <a:blip r:embed="rId27"/>
                      <a:stretch>
                        <a:fillRect/>
                      </a:stretch>
                    </p:blipFill>
                    <p:spPr>
                      <a:xfrm>
                        <a:off x="5508017" y="5396901"/>
                        <a:ext cx="177800" cy="27305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83350678"/>
              </p:ext>
            </p:extLst>
          </p:nvPr>
        </p:nvGraphicFramePr>
        <p:xfrm>
          <a:off x="5165725" y="5735638"/>
          <a:ext cx="1906588" cy="330200"/>
        </p:xfrm>
        <a:graphic>
          <a:graphicData uri="http://schemas.openxmlformats.org/presentationml/2006/ole">
            <mc:AlternateContent xmlns:mc="http://schemas.openxmlformats.org/markup-compatibility/2006">
              <mc:Choice xmlns:v="urn:schemas-microsoft-com:vml" Requires="v">
                <p:oleObj name="Formula" r:id="rId28" imgW="822960" imgH="142560" progId="Equation.Ribbit">
                  <p:embed/>
                </p:oleObj>
              </mc:Choice>
              <mc:Fallback>
                <p:oleObj name="Formula" r:id="rId28" imgW="822960" imgH="142560" progId="Equation.Ribbit">
                  <p:embed/>
                  <p:pic>
                    <p:nvPicPr>
                      <p:cNvPr id="0" name=""/>
                      <p:cNvPicPr/>
                      <p:nvPr/>
                    </p:nvPicPr>
                    <p:blipFill>
                      <a:blip r:embed="rId29"/>
                      <a:stretch>
                        <a:fillRect/>
                      </a:stretch>
                    </p:blipFill>
                    <p:spPr>
                      <a:xfrm>
                        <a:off x="5165725" y="5735638"/>
                        <a:ext cx="1906588" cy="330200"/>
                      </a:xfrm>
                      <a:prstGeom prst="rect">
                        <a:avLst/>
                      </a:prstGeom>
                    </p:spPr>
                  </p:pic>
                </p:oleObj>
              </mc:Fallback>
            </mc:AlternateContent>
          </a:graphicData>
        </a:graphic>
      </p:graphicFrame>
    </p:spTree>
    <p:extLst>
      <p:ext uri="{BB962C8B-B14F-4D97-AF65-F5344CB8AC3E}">
        <p14:creationId xmlns:p14="http://schemas.microsoft.com/office/powerpoint/2010/main" val="3195507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8975" y="226400"/>
            <a:ext cx="7886700" cy="570310"/>
          </a:xfrm>
        </p:spPr>
        <p:txBody>
          <a:bodyPr vert="horz" lIns="91440" tIns="45720" rIns="91440" bIns="45720" rtlCol="0" anchor="ctr">
            <a:normAutofit fontScale="90000"/>
          </a:bodyPr>
          <a:lstStyle/>
          <a:p>
            <a:r>
              <a:rPr lang="zh-CN" altLang="en-US" dirty="0"/>
              <a:t>梯度下降原理</a:t>
            </a:r>
            <a:endParaRPr altLang="zh-CN" dirty="0"/>
          </a:p>
        </p:txBody>
      </p:sp>
      <p:sp>
        <p:nvSpPr>
          <p:cNvPr id="48131" name="内容占位符 2"/>
          <p:cNvSpPr>
            <a:spLocks noGrp="1"/>
          </p:cNvSpPr>
          <p:nvPr>
            <p:ph idx="1"/>
          </p:nvPr>
        </p:nvSpPr>
        <p:spPr>
          <a:xfrm>
            <a:off x="1741277" y="1228389"/>
            <a:ext cx="4342111" cy="3911170"/>
          </a:xfrm>
        </p:spPr>
        <p:txBody>
          <a:bodyPr>
            <a:noAutofit/>
          </a:bodyPr>
          <a:lstStyle/>
          <a:p>
            <a:pPr eaLnBrk="1" hangingPunct="1">
              <a:lnSpc>
                <a:spcPct val="150000"/>
              </a:lnSpc>
            </a:pPr>
            <a:r>
              <a:rPr altLang="en-US" sz="1800" dirty="0">
                <a:solidFill>
                  <a:srgbClr val="FF0000"/>
                </a:solidFill>
                <a:latin typeface="+mn-ea"/>
                <a:ea typeface="+mn-ea"/>
              </a:rPr>
              <a:t>梯度下降</a:t>
            </a:r>
            <a:r>
              <a:rPr altLang="en-US" sz="1800" dirty="0">
                <a:latin typeface="+mn-ea"/>
                <a:ea typeface="+mn-ea"/>
              </a:rPr>
              <a:t>：调整参数</a:t>
            </a:r>
            <a:r>
              <a:rPr lang="en-US" altLang="zh-CN" sz="1800" dirty="0">
                <a:latin typeface="+mn-ea"/>
                <a:ea typeface="+mn-ea"/>
              </a:rPr>
              <a:t>θ</a:t>
            </a:r>
            <a:r>
              <a:rPr altLang="en-US" sz="1800" dirty="0">
                <a:latin typeface="+mn-ea"/>
                <a:ea typeface="+mn-ea"/>
              </a:rPr>
              <a:t>使得代价函数</a:t>
            </a:r>
            <a:r>
              <a:rPr lang="en-US" altLang="zh-CN" sz="1800" dirty="0">
                <a:latin typeface="+mn-ea"/>
                <a:ea typeface="+mn-ea"/>
              </a:rPr>
              <a:t>J(θ)</a:t>
            </a:r>
            <a:r>
              <a:rPr altLang="en-US" sz="1800" dirty="0">
                <a:latin typeface="+mn-ea"/>
                <a:ea typeface="+mn-ea"/>
              </a:rPr>
              <a:t>取得最小值的最基本方法之一。从直观上理解，就是在碗状结构的凸函数上取一个初始值，然后挪动这个值一步步靠近最低点的过程</a:t>
            </a:r>
            <a:endParaRPr lang="en-US" altLang="zh-CN" sz="1800" dirty="0">
              <a:latin typeface="+mn-ea"/>
              <a:ea typeface="+mn-ea"/>
            </a:endParaRPr>
          </a:p>
          <a:p>
            <a:pPr eaLnBrk="1" hangingPunct="1">
              <a:lnSpc>
                <a:spcPct val="150000"/>
              </a:lnSpc>
            </a:pPr>
            <a:r>
              <a:rPr altLang="en-US" sz="1800" dirty="0">
                <a:latin typeface="+mn-ea"/>
                <a:ea typeface="+mn-ea"/>
              </a:rPr>
              <a:t>从数学上理解，为了找到最小值点，就应该朝着下降速度最快的方向</a:t>
            </a:r>
            <a:r>
              <a:rPr lang="en-US" altLang="zh-CN" sz="1800" dirty="0">
                <a:solidFill>
                  <a:srgbClr val="FFFF00"/>
                </a:solidFill>
                <a:latin typeface="+mn-ea"/>
                <a:ea typeface="+mn-ea"/>
              </a:rPr>
              <a:t>(</a:t>
            </a:r>
            <a:r>
              <a:rPr altLang="en-US" sz="1800" dirty="0">
                <a:solidFill>
                  <a:srgbClr val="FF0000"/>
                </a:solidFill>
                <a:latin typeface="+mn-ea"/>
                <a:ea typeface="+mn-ea"/>
              </a:rPr>
              <a:t>导函数</a:t>
            </a:r>
            <a:r>
              <a:rPr lang="en-US" altLang="zh-CN" sz="1800" dirty="0">
                <a:solidFill>
                  <a:srgbClr val="FF0000"/>
                </a:solidFill>
                <a:latin typeface="+mn-ea"/>
                <a:ea typeface="+mn-ea"/>
              </a:rPr>
              <a:t>/</a:t>
            </a:r>
            <a:r>
              <a:rPr altLang="en-US" sz="1800" dirty="0">
                <a:solidFill>
                  <a:srgbClr val="FF0000"/>
                </a:solidFill>
                <a:latin typeface="+mn-ea"/>
                <a:ea typeface="+mn-ea"/>
              </a:rPr>
              <a:t>偏导方向</a:t>
            </a:r>
            <a:r>
              <a:rPr lang="en-US" altLang="zh-CN" sz="1800" dirty="0">
                <a:solidFill>
                  <a:srgbClr val="FFFF00"/>
                </a:solidFill>
                <a:latin typeface="+mn-ea"/>
                <a:ea typeface="+mn-ea"/>
              </a:rPr>
              <a:t>)</a:t>
            </a:r>
            <a:r>
              <a:rPr altLang="en-US" sz="1800" dirty="0">
                <a:latin typeface="+mn-ea"/>
                <a:ea typeface="+mn-ea"/>
              </a:rPr>
              <a:t>迈进，每次迈进一小步，再看看此时的下降最快方向是哪，再朝着这个方向迈进，直至最低点。</a:t>
            </a:r>
            <a:endParaRPr lang="en-US" altLang="zh-CN" sz="1800" dirty="0">
              <a:latin typeface="+mn-ea"/>
              <a:ea typeface="+mn-ea"/>
            </a:endParaRPr>
          </a:p>
        </p:txBody>
      </p:sp>
      <p:pic>
        <p:nvPicPr>
          <p:cNvPr id="4813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0210" y="1337630"/>
            <a:ext cx="4527791" cy="43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2768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梯度下降示例</a:t>
            </a:r>
          </a:p>
        </p:txBody>
      </p:sp>
      <p:pic>
        <p:nvPicPr>
          <p:cNvPr id="4" name="图片 3"/>
          <p:cNvPicPr>
            <a:picLocks noChangeAspect="1"/>
          </p:cNvPicPr>
          <p:nvPr/>
        </p:nvPicPr>
        <p:blipFill>
          <a:blip r:embed="rId2"/>
          <a:stretch>
            <a:fillRect/>
          </a:stretch>
        </p:blipFill>
        <p:spPr>
          <a:xfrm>
            <a:off x="1524000" y="2685714"/>
            <a:ext cx="9144000" cy="3118074"/>
          </a:xfrm>
          <a:prstGeom prst="rect">
            <a:avLst/>
          </a:prstGeom>
        </p:spPr>
      </p:pic>
      <p:pic>
        <p:nvPicPr>
          <p:cNvPr id="5" name="图片 4"/>
          <p:cNvPicPr>
            <a:picLocks noChangeAspect="1"/>
          </p:cNvPicPr>
          <p:nvPr/>
        </p:nvPicPr>
        <p:blipFill>
          <a:blip r:embed="rId3"/>
          <a:stretch>
            <a:fillRect/>
          </a:stretch>
        </p:blipFill>
        <p:spPr>
          <a:xfrm>
            <a:off x="1784351" y="1467895"/>
            <a:ext cx="3715013" cy="704356"/>
          </a:xfrm>
          <a:prstGeom prst="rect">
            <a:avLst/>
          </a:prstGeom>
        </p:spPr>
      </p:pic>
      <p:pic>
        <p:nvPicPr>
          <p:cNvPr id="6" name="图片 5"/>
          <p:cNvPicPr>
            <a:picLocks noChangeAspect="1"/>
          </p:cNvPicPr>
          <p:nvPr/>
        </p:nvPicPr>
        <p:blipFill rotWithShape="1">
          <a:blip r:embed="rId4"/>
          <a:srcRect t="17221" r="988"/>
          <a:stretch/>
        </p:blipFill>
        <p:spPr>
          <a:xfrm>
            <a:off x="4733860" y="993746"/>
            <a:ext cx="4458488" cy="442712"/>
          </a:xfrm>
          <a:prstGeom prst="rect">
            <a:avLst/>
          </a:prstGeom>
        </p:spPr>
      </p:pic>
      <p:pic>
        <p:nvPicPr>
          <p:cNvPr id="7" name="图片 6"/>
          <p:cNvPicPr>
            <a:picLocks noChangeAspect="1"/>
          </p:cNvPicPr>
          <p:nvPr/>
        </p:nvPicPr>
        <p:blipFill>
          <a:blip r:embed="rId5"/>
          <a:stretch>
            <a:fillRect/>
          </a:stretch>
        </p:blipFill>
        <p:spPr>
          <a:xfrm>
            <a:off x="1784351" y="2158536"/>
            <a:ext cx="2513637" cy="447137"/>
          </a:xfrm>
          <a:prstGeom prst="rect">
            <a:avLst/>
          </a:prstGeom>
        </p:spPr>
      </p:pic>
      <p:pic>
        <p:nvPicPr>
          <p:cNvPr id="8" name="图片 7"/>
          <p:cNvPicPr>
            <a:picLocks noChangeAspect="1"/>
          </p:cNvPicPr>
          <p:nvPr/>
        </p:nvPicPr>
        <p:blipFill>
          <a:blip r:embed="rId6"/>
          <a:stretch>
            <a:fillRect/>
          </a:stretch>
        </p:blipFill>
        <p:spPr>
          <a:xfrm>
            <a:off x="4418547" y="2141684"/>
            <a:ext cx="2027071" cy="544030"/>
          </a:xfrm>
          <a:prstGeom prst="rect">
            <a:avLst/>
          </a:prstGeom>
        </p:spPr>
      </p:pic>
      <p:pic>
        <p:nvPicPr>
          <p:cNvPr id="9" name="图片 8"/>
          <p:cNvPicPr>
            <a:picLocks noChangeAspect="1"/>
          </p:cNvPicPr>
          <p:nvPr/>
        </p:nvPicPr>
        <p:blipFill>
          <a:blip r:embed="rId7"/>
          <a:stretch>
            <a:fillRect/>
          </a:stretch>
        </p:blipFill>
        <p:spPr>
          <a:xfrm>
            <a:off x="1784351" y="864754"/>
            <a:ext cx="2304425" cy="595848"/>
          </a:xfrm>
          <a:prstGeom prst="rect">
            <a:avLst/>
          </a:prstGeom>
        </p:spPr>
      </p:pic>
      <p:grpSp>
        <p:nvGrpSpPr>
          <p:cNvPr id="13" name="组合 12"/>
          <p:cNvGrpSpPr/>
          <p:nvPr/>
        </p:nvGrpSpPr>
        <p:grpSpPr>
          <a:xfrm>
            <a:off x="1574664" y="5778565"/>
            <a:ext cx="8382181" cy="376295"/>
            <a:chOff x="50663" y="5778564"/>
            <a:chExt cx="8382181" cy="376295"/>
          </a:xfrm>
        </p:grpSpPr>
        <p:pic>
          <p:nvPicPr>
            <p:cNvPr id="10" name="图片 9"/>
            <p:cNvPicPr>
              <a:picLocks noChangeAspect="1"/>
            </p:cNvPicPr>
            <p:nvPr/>
          </p:nvPicPr>
          <p:blipFill>
            <a:blip r:embed="rId8"/>
            <a:stretch>
              <a:fillRect/>
            </a:stretch>
          </p:blipFill>
          <p:spPr>
            <a:xfrm>
              <a:off x="50663" y="5803789"/>
              <a:ext cx="4578093" cy="327390"/>
            </a:xfrm>
            <a:prstGeom prst="rect">
              <a:avLst/>
            </a:prstGeom>
          </p:spPr>
        </p:pic>
        <p:pic>
          <p:nvPicPr>
            <p:cNvPr id="11" name="图片 10"/>
            <p:cNvPicPr>
              <a:picLocks noChangeAspect="1"/>
            </p:cNvPicPr>
            <p:nvPr/>
          </p:nvPicPr>
          <p:blipFill>
            <a:blip r:embed="rId9"/>
            <a:stretch>
              <a:fillRect/>
            </a:stretch>
          </p:blipFill>
          <p:spPr>
            <a:xfrm>
              <a:off x="4742272" y="5778564"/>
              <a:ext cx="1372682" cy="376295"/>
            </a:xfrm>
            <a:prstGeom prst="rect">
              <a:avLst/>
            </a:prstGeom>
          </p:spPr>
        </p:pic>
        <p:pic>
          <p:nvPicPr>
            <p:cNvPr id="12" name="图片 11"/>
            <p:cNvPicPr>
              <a:picLocks noChangeAspect="1"/>
            </p:cNvPicPr>
            <p:nvPr/>
          </p:nvPicPr>
          <p:blipFill>
            <a:blip r:embed="rId10"/>
            <a:stretch>
              <a:fillRect/>
            </a:stretch>
          </p:blipFill>
          <p:spPr>
            <a:xfrm>
              <a:off x="6066571" y="5804987"/>
              <a:ext cx="2366273" cy="326192"/>
            </a:xfrm>
            <a:prstGeom prst="rect">
              <a:avLst/>
            </a:prstGeom>
          </p:spPr>
        </p:pic>
      </p:grpSp>
    </p:spTree>
    <p:extLst>
      <p:ext uri="{BB962C8B-B14F-4D97-AF65-F5344CB8AC3E}">
        <p14:creationId xmlns:p14="http://schemas.microsoft.com/office/powerpoint/2010/main" val="642027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sp>
        <p:nvSpPr>
          <p:cNvPr id="3" name="内容占位符 2"/>
          <p:cNvSpPr>
            <a:spLocks noGrp="1"/>
          </p:cNvSpPr>
          <p:nvPr>
            <p:ph idx="1"/>
          </p:nvPr>
        </p:nvSpPr>
        <p:spPr>
          <a:xfrm>
            <a:off x="1577166" y="988486"/>
            <a:ext cx="8616950" cy="5269279"/>
          </a:xfrm>
        </p:spPr>
        <p:txBody>
          <a:bodyPr>
            <a:normAutofit/>
          </a:bodyPr>
          <a:lstStyle/>
          <a:p>
            <a:pPr marL="0" indent="0">
              <a:lnSpc>
                <a:spcPct val="100000"/>
              </a:lnSpc>
              <a:buNone/>
            </a:pPr>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t> </a:t>
            </a:r>
            <a:r>
              <a:rPr lang="en-US" altLang="zh-CN" sz="2000" dirty="0"/>
              <a:t>BP</a:t>
            </a:r>
            <a:r>
              <a:rPr lang="zh-CN" altLang="en-US" sz="2000" dirty="0"/>
              <a:t>算法</a:t>
            </a:r>
            <a:r>
              <a:rPr lang="zh-CN" altLang="en-US" sz="2000" b="1" dirty="0">
                <a:solidFill>
                  <a:srgbClr val="FF0000"/>
                </a:solidFill>
              </a:rPr>
              <a:t>基于梯度下降策略</a:t>
            </a:r>
            <a:r>
              <a:rPr lang="en-US" altLang="zh-CN" sz="2000" b="1" dirty="0">
                <a:solidFill>
                  <a:srgbClr val="FF0000"/>
                </a:solidFill>
              </a:rPr>
              <a:t>, </a:t>
            </a:r>
            <a:r>
              <a:rPr lang="zh-CN" altLang="en-US" sz="2000" b="1" dirty="0">
                <a:solidFill>
                  <a:srgbClr val="FF0000"/>
                </a:solidFill>
              </a:rPr>
              <a:t>以目标的负梯度方向</a:t>
            </a:r>
            <a:r>
              <a:rPr lang="zh-CN" altLang="en-US" sz="2000" dirty="0"/>
              <a:t>对参数进行调整</a:t>
            </a:r>
            <a:r>
              <a:rPr lang="en-US" altLang="zh-CN" sz="2000" dirty="0"/>
              <a:t>. </a:t>
            </a:r>
            <a:r>
              <a:rPr lang="zh-CN" altLang="en-US" sz="2000" dirty="0"/>
              <a:t>对误差 </a:t>
            </a:r>
            <a:r>
              <a:rPr lang="en-US" altLang="zh-CN" sz="2000" dirty="0"/>
              <a:t>    , </a:t>
            </a:r>
            <a:r>
              <a:rPr lang="zh-CN" altLang="en-US" sz="2000" dirty="0"/>
              <a:t>给定学习率 </a:t>
            </a:r>
            <a:endParaRPr lang="en-US" altLang="zh-CN" sz="2000" dirty="0"/>
          </a:p>
          <a:p>
            <a:pPr marL="342900" indent="-342900">
              <a:lnSpc>
                <a:spcPct val="100000"/>
              </a:lnSpc>
              <a:buFont typeface="Wingdings" panose="05000000000000000000" pitchFamily="2" charset="2"/>
              <a:buChar char="l"/>
            </a:pPr>
            <a:endParaRPr lang="en-US" altLang="zh-CN" dirty="0"/>
          </a:p>
          <a:p>
            <a:pPr marL="0" indent="0">
              <a:lnSpc>
                <a:spcPct val="100000"/>
              </a:lnSpc>
              <a:buNone/>
            </a:pPr>
            <a:endParaRPr lang="en-US" altLang="zh-CN" sz="2000" i="1" dirty="0"/>
          </a:p>
          <a:p>
            <a:pPr marL="342900" indent="-342900">
              <a:lnSpc>
                <a:spcPct val="100000"/>
              </a:lnSpc>
              <a:buFont typeface="Wingdings" panose="05000000000000000000" pitchFamily="2" charset="2"/>
              <a:buChar char="l"/>
            </a:pPr>
            <a:endParaRPr lang="en-US" altLang="zh-CN" sz="2000" dirty="0"/>
          </a:p>
        </p:txBody>
      </p:sp>
      <p:graphicFrame>
        <p:nvGraphicFramePr>
          <p:cNvPr id="25" name="对象 24"/>
          <p:cNvGraphicFramePr>
            <a:graphicFrameLocks noChangeAspect="1"/>
          </p:cNvGraphicFramePr>
          <p:nvPr/>
        </p:nvGraphicFramePr>
        <p:xfrm>
          <a:off x="2352115" y="1940293"/>
          <a:ext cx="307975" cy="279400"/>
        </p:xfrm>
        <a:graphic>
          <a:graphicData uri="http://schemas.openxmlformats.org/presentationml/2006/ole">
            <mc:AlternateContent xmlns:mc="http://schemas.openxmlformats.org/markup-compatibility/2006">
              <mc:Choice xmlns:v="urn:schemas-microsoft-com:vml" Requires="v">
                <p:oleObj name="Formula" r:id="rId2" imgW="171720" imgH="156240" progId="Equation.Ribbit">
                  <p:embed/>
                </p:oleObj>
              </mc:Choice>
              <mc:Fallback>
                <p:oleObj name="Formula" r:id="rId2" imgW="171720" imgH="156240" progId="Equation.Ribbit">
                  <p:embed/>
                  <p:pic>
                    <p:nvPicPr>
                      <p:cNvPr id="0" name=""/>
                      <p:cNvPicPr/>
                      <p:nvPr/>
                    </p:nvPicPr>
                    <p:blipFill>
                      <a:blip r:embed="rId3"/>
                      <a:stretch>
                        <a:fillRect/>
                      </a:stretch>
                    </p:blipFill>
                    <p:spPr>
                      <a:xfrm>
                        <a:off x="2352115" y="1940293"/>
                        <a:ext cx="307975" cy="2794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61413675"/>
              </p:ext>
            </p:extLst>
          </p:nvPr>
        </p:nvGraphicFramePr>
        <p:xfrm>
          <a:off x="4251166" y="1926317"/>
          <a:ext cx="258549" cy="305848"/>
        </p:xfrm>
        <a:graphic>
          <a:graphicData uri="http://schemas.openxmlformats.org/presentationml/2006/ole">
            <mc:AlternateContent xmlns:mc="http://schemas.openxmlformats.org/markup-compatibility/2006">
              <mc:Choice xmlns:v="urn:schemas-microsoft-com:vml" Requires="v">
                <p:oleObj name="Formula" r:id="rId4" imgW="82800" imgH="122040" progId="Equation.Ribbit">
                  <p:embed/>
                </p:oleObj>
              </mc:Choice>
              <mc:Fallback>
                <p:oleObj name="Formula" r:id="rId4" imgW="82800" imgH="122040" progId="Equation.Ribbit">
                  <p:embed/>
                  <p:pic>
                    <p:nvPicPr>
                      <p:cNvPr id="0" name=""/>
                      <p:cNvPicPr/>
                      <p:nvPr/>
                    </p:nvPicPr>
                    <p:blipFill>
                      <a:blip r:embed="rId5"/>
                      <a:stretch>
                        <a:fillRect/>
                      </a:stretch>
                    </p:blipFill>
                    <p:spPr>
                      <a:xfrm>
                        <a:off x="4251166" y="1926317"/>
                        <a:ext cx="258549" cy="305848"/>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3210554" y="2232166"/>
          <a:ext cx="2250362" cy="558041"/>
        </p:xfrm>
        <a:graphic>
          <a:graphicData uri="http://schemas.openxmlformats.org/presentationml/2006/ole">
            <mc:AlternateContent xmlns:mc="http://schemas.openxmlformats.org/markup-compatibility/2006">
              <mc:Choice xmlns:v="urn:schemas-microsoft-com:vml" Requires="v">
                <p:oleObj name="Formula" r:id="rId6" imgW="1016280" imgH="251640" progId="Equation.Ribbit">
                  <p:embed/>
                </p:oleObj>
              </mc:Choice>
              <mc:Fallback>
                <p:oleObj name="Formula" r:id="rId6" imgW="1016280" imgH="251640" progId="Equation.Ribbit">
                  <p:embed/>
                  <p:pic>
                    <p:nvPicPr>
                      <p:cNvPr id="0" name=""/>
                      <p:cNvPicPr/>
                      <p:nvPr/>
                    </p:nvPicPr>
                    <p:blipFill>
                      <a:blip r:embed="rId7"/>
                      <a:stretch>
                        <a:fillRect/>
                      </a:stretch>
                    </p:blipFill>
                    <p:spPr>
                      <a:xfrm>
                        <a:off x="3210554" y="2232166"/>
                        <a:ext cx="2250362" cy="558041"/>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3113861" y="2790206"/>
          <a:ext cx="3533489" cy="832920"/>
        </p:xfrm>
        <a:graphic>
          <a:graphicData uri="http://schemas.openxmlformats.org/presentationml/2006/ole">
            <mc:AlternateContent xmlns:mc="http://schemas.openxmlformats.org/markup-compatibility/2006">
              <mc:Choice xmlns:v="urn:schemas-microsoft-com:vml" Requires="v">
                <p:oleObj name="Formula" r:id="rId8" imgW="1317240" imgH="311400" progId="Equation.Ribbit">
                  <p:embed/>
                </p:oleObj>
              </mc:Choice>
              <mc:Fallback>
                <p:oleObj name="Formula" r:id="rId8" imgW="1317240" imgH="311400" progId="Equation.Ribbit">
                  <p:embed/>
                  <p:pic>
                    <p:nvPicPr>
                      <p:cNvPr id="0" name=""/>
                      <p:cNvPicPr/>
                      <p:nvPr/>
                    </p:nvPicPr>
                    <p:blipFill>
                      <a:blip r:embed="rId9"/>
                      <a:stretch>
                        <a:fillRect/>
                      </a:stretch>
                    </p:blipFill>
                    <p:spPr>
                      <a:xfrm>
                        <a:off x="3113861" y="2790206"/>
                        <a:ext cx="3533489" cy="832920"/>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3113861" y="3632489"/>
          <a:ext cx="4563805" cy="1989212"/>
        </p:xfrm>
        <a:graphic>
          <a:graphicData uri="http://schemas.openxmlformats.org/presentationml/2006/ole">
            <mc:AlternateContent xmlns:mc="http://schemas.openxmlformats.org/markup-compatibility/2006">
              <mc:Choice xmlns:v="urn:schemas-microsoft-com:vml" Requires="v">
                <p:oleObj name="Formula" r:id="rId10" imgW="2100600" imgH="914400" progId="Equation.Ribbit">
                  <p:embed/>
                </p:oleObj>
              </mc:Choice>
              <mc:Fallback>
                <p:oleObj name="Formula" r:id="rId10" imgW="2100600" imgH="914400" progId="Equation.Ribbit">
                  <p:embed/>
                  <p:pic>
                    <p:nvPicPr>
                      <p:cNvPr id="0" name=""/>
                      <p:cNvPicPr/>
                      <p:nvPr/>
                    </p:nvPicPr>
                    <p:blipFill>
                      <a:blip r:embed="rId11"/>
                      <a:stretch>
                        <a:fillRect/>
                      </a:stretch>
                    </p:blipFill>
                    <p:spPr>
                      <a:xfrm>
                        <a:off x="3113861" y="3632489"/>
                        <a:ext cx="4563805" cy="1989212"/>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3054901" y="5741226"/>
          <a:ext cx="3132137" cy="398462"/>
        </p:xfrm>
        <a:graphic>
          <a:graphicData uri="http://schemas.openxmlformats.org/presentationml/2006/ole">
            <mc:AlternateContent xmlns:mc="http://schemas.openxmlformats.org/markup-compatibility/2006">
              <mc:Choice xmlns:v="urn:schemas-microsoft-com:vml" Requires="v">
                <p:oleObj name="Formula" r:id="rId12" imgW="1414800" imgH="179280" progId="Equation.Ribbit">
                  <p:embed/>
                </p:oleObj>
              </mc:Choice>
              <mc:Fallback>
                <p:oleObj name="Formula" r:id="rId12" imgW="1414800" imgH="179280" progId="Equation.Ribbit">
                  <p:embed/>
                  <p:pic>
                    <p:nvPicPr>
                      <p:cNvPr id="0" name=""/>
                      <p:cNvPicPr/>
                      <p:nvPr/>
                    </p:nvPicPr>
                    <p:blipFill>
                      <a:blip r:embed="rId13"/>
                      <a:stretch>
                        <a:fillRect/>
                      </a:stretch>
                    </p:blipFill>
                    <p:spPr>
                      <a:xfrm>
                        <a:off x="3054901" y="5741226"/>
                        <a:ext cx="3132137" cy="398462"/>
                      </a:xfrm>
                      <a:prstGeom prst="rect">
                        <a:avLst/>
                      </a:prstGeom>
                    </p:spPr>
                  </p:pic>
                </p:oleObj>
              </mc:Fallback>
            </mc:AlternateContent>
          </a:graphicData>
        </a:graphic>
      </p:graphicFrame>
      <p:pic>
        <p:nvPicPr>
          <p:cNvPr id="10" name="内容占位符 4"/>
          <p:cNvPicPr>
            <a:picLocks noChangeAspect="1"/>
          </p:cNvPicPr>
          <p:nvPr/>
        </p:nvPicPr>
        <p:blipFill>
          <a:blip r:embed="rId14"/>
          <a:stretch>
            <a:fillRect/>
          </a:stretch>
        </p:blipFill>
        <p:spPr>
          <a:xfrm>
            <a:off x="6919871" y="2834709"/>
            <a:ext cx="3592673" cy="1981102"/>
          </a:xfrm>
          <a:prstGeom prst="rect">
            <a:avLst/>
          </a:prstGeom>
        </p:spPr>
      </p:pic>
      <p:sp>
        <p:nvSpPr>
          <p:cNvPr id="5" name="文本框 4">
            <a:extLst>
              <a:ext uri="{FF2B5EF4-FFF2-40B4-BE49-F238E27FC236}">
                <a16:creationId xmlns:a16="http://schemas.microsoft.com/office/drawing/2014/main" id="{EBD922E5-E05A-CD38-7130-429606509515}"/>
              </a:ext>
            </a:extLst>
          </p:cNvPr>
          <p:cNvSpPr txBox="1"/>
          <p:nvPr/>
        </p:nvSpPr>
        <p:spPr>
          <a:xfrm>
            <a:off x="912604" y="4754686"/>
            <a:ext cx="1533703" cy="646331"/>
          </a:xfrm>
          <a:prstGeom prst="rect">
            <a:avLst/>
          </a:prstGeom>
          <a:noFill/>
        </p:spPr>
        <p:txBody>
          <a:bodyPr wrap="square">
            <a:spAutoFit/>
          </a:bodyPr>
          <a:lstStyle/>
          <a:p>
            <a:r>
              <a:rPr lang="en-US" altLang="zh-CN" b="1" dirty="0">
                <a:solidFill>
                  <a:srgbClr val="002060"/>
                </a:solidFill>
              </a:rPr>
              <a:t>k</a:t>
            </a:r>
            <a:r>
              <a:rPr lang="zh-CN" altLang="en-US" b="1" dirty="0">
                <a:solidFill>
                  <a:srgbClr val="002060"/>
                </a:solidFill>
              </a:rPr>
              <a:t>为训练样本的编号</a:t>
            </a:r>
          </a:p>
        </p:txBody>
      </p:sp>
    </p:spTree>
    <p:extLst>
      <p:ext uri="{BB962C8B-B14F-4D97-AF65-F5344CB8AC3E}">
        <p14:creationId xmlns:p14="http://schemas.microsoft.com/office/powerpoint/2010/main" val="4121324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2"/>
          <a:stretch>
            <a:fillRect/>
          </a:stretch>
        </p:blipFill>
        <p:spPr>
          <a:xfrm>
            <a:off x="5745645" y="151578"/>
            <a:ext cx="4786774" cy="2639563"/>
          </a:xfrm>
          <a:prstGeom prst="rect">
            <a:avLst/>
          </a:prstGeom>
          <a:ln>
            <a:solidFill>
              <a:srgbClr val="023A91"/>
            </a:solidFill>
          </a:ln>
        </p:spPr>
      </p:pic>
      <p:sp>
        <p:nvSpPr>
          <p:cNvPr id="2" name="标题 1"/>
          <p:cNvSpPr>
            <a:spLocks noGrp="1"/>
          </p:cNvSpPr>
          <p:nvPr>
            <p:ph type="title"/>
          </p:nvPr>
        </p:nvSpPr>
        <p:spPr>
          <a:xfrm>
            <a:off x="327510" y="151578"/>
            <a:ext cx="3493503" cy="777874"/>
          </a:xfrm>
        </p:spPr>
        <p:txBody>
          <a:bodyPr/>
          <a:lstStyle/>
          <a:p>
            <a:r>
              <a:rPr lang="zh-CN" altLang="en-US" dirty="0"/>
              <a:t>误差逆传播算法</a:t>
            </a:r>
          </a:p>
        </p:txBody>
      </p:sp>
      <p:sp>
        <p:nvSpPr>
          <p:cNvPr id="3" name="内容占位符 2"/>
          <p:cNvSpPr>
            <a:spLocks noGrp="1"/>
          </p:cNvSpPr>
          <p:nvPr>
            <p:ph idx="1"/>
          </p:nvPr>
        </p:nvSpPr>
        <p:spPr>
          <a:xfrm>
            <a:off x="1659581" y="915268"/>
            <a:ext cx="8616950" cy="5269279"/>
          </a:xfrm>
        </p:spPr>
        <p:txBody>
          <a:bodyPr>
            <a:normAutofit/>
          </a:bodyPr>
          <a:lstStyle/>
          <a:p>
            <a:pPr marL="0" indent="0">
              <a:lnSpc>
                <a:spcPct val="100000"/>
              </a:lnSpc>
              <a:buNone/>
            </a:pPr>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t> 类似的可以推导出：</a:t>
            </a:r>
            <a:endParaRPr lang="en-US" altLang="zh-CN" sz="2000" dirty="0"/>
          </a:p>
          <a:p>
            <a:pPr marL="342900" indent="-342900">
              <a:lnSpc>
                <a:spcPct val="100000"/>
              </a:lnSpc>
              <a:buFont typeface="Wingdings" panose="05000000000000000000" pitchFamily="2" charset="2"/>
              <a:buChar char="l"/>
            </a:pPr>
            <a:endParaRPr lang="en-US" altLang="zh-CN" sz="2000"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en-US" altLang="zh-CN" sz="2000" dirty="0"/>
          </a:p>
          <a:p>
            <a:pPr marL="0" indent="0">
              <a:lnSpc>
                <a:spcPct val="100000"/>
              </a:lnSpc>
              <a:buNone/>
            </a:pPr>
            <a:r>
              <a:rPr lang="zh-CN" altLang="en-US" sz="2000" dirty="0"/>
              <a:t>其中</a:t>
            </a: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342900" indent="-342900">
              <a:lnSpc>
                <a:spcPct val="100000"/>
              </a:lnSpc>
              <a:buFont typeface="Wingdings" panose="05000000000000000000" pitchFamily="2" charset="2"/>
              <a:buChar char="l"/>
            </a:pPr>
            <a:r>
              <a:rPr lang="zh-CN" altLang="en-US" sz="2000" dirty="0"/>
              <a:t>学习率              控制着算法每一轮迭代中的更新步长</a:t>
            </a:r>
            <a:r>
              <a:rPr lang="en-US" altLang="zh-CN" sz="2000" dirty="0"/>
              <a:t>, </a:t>
            </a:r>
            <a:r>
              <a:rPr lang="zh-CN" altLang="en-US" sz="2000" dirty="0"/>
              <a:t>若太长则让容易震荡</a:t>
            </a:r>
            <a:r>
              <a:rPr lang="en-US" altLang="zh-CN" sz="2000" dirty="0"/>
              <a:t>, </a:t>
            </a:r>
            <a:r>
              <a:rPr lang="zh-CN" altLang="en-US" sz="2000" dirty="0"/>
              <a:t>太小则收敛速度又会过慢</a:t>
            </a:r>
            <a:r>
              <a:rPr lang="en-US" altLang="zh-CN" sz="2000" dirty="0"/>
              <a:t>. </a:t>
            </a:r>
          </a:p>
          <a:p>
            <a:pPr marL="0" indent="0">
              <a:lnSpc>
                <a:spcPct val="100000"/>
              </a:lnSpc>
              <a:buNone/>
            </a:pPr>
            <a:endParaRPr lang="en-US" altLang="zh-CN" sz="2000" dirty="0"/>
          </a:p>
          <a:p>
            <a:pPr marL="342900" indent="-342900">
              <a:lnSpc>
                <a:spcPct val="100000"/>
              </a:lnSpc>
              <a:buFont typeface="Wingdings" panose="05000000000000000000" pitchFamily="2" charset="2"/>
              <a:buChar char="l"/>
            </a:pPr>
            <a:endParaRPr lang="en-US" altLang="zh-CN" sz="2000" dirty="0"/>
          </a:p>
          <a:p>
            <a:pPr marL="342900" indent="-342900">
              <a:lnSpc>
                <a:spcPct val="100000"/>
              </a:lnSpc>
              <a:buFont typeface="Wingdings" panose="05000000000000000000" pitchFamily="2" charset="2"/>
              <a:buChar char="l"/>
            </a:pPr>
            <a:endParaRPr lang="en-US" altLang="zh-CN" dirty="0"/>
          </a:p>
          <a:p>
            <a:pPr marL="0" indent="0">
              <a:lnSpc>
                <a:spcPct val="100000"/>
              </a:lnSpc>
              <a:buNone/>
            </a:pPr>
            <a:endParaRPr lang="en-US" altLang="zh-CN" sz="2000" i="1"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28" name="对象 27"/>
          <p:cNvGraphicFramePr>
            <a:graphicFrameLocks noChangeAspect="1"/>
          </p:cNvGraphicFramePr>
          <p:nvPr>
            <p:extLst>
              <p:ext uri="{D42A27DB-BD31-4B8C-83A1-F6EECF244321}">
                <p14:modId xmlns:p14="http://schemas.microsoft.com/office/powerpoint/2010/main" val="2219459391"/>
              </p:ext>
            </p:extLst>
          </p:nvPr>
        </p:nvGraphicFramePr>
        <p:xfrm>
          <a:off x="2422483" y="1917186"/>
          <a:ext cx="3194050" cy="1374775"/>
        </p:xfrm>
        <a:graphic>
          <a:graphicData uri="http://schemas.openxmlformats.org/presentationml/2006/ole">
            <mc:AlternateContent xmlns:mc="http://schemas.openxmlformats.org/markup-compatibility/2006">
              <mc:Choice xmlns:v="urn:schemas-microsoft-com:vml" Requires="v">
                <p:oleObj name="Formula" r:id="rId3" imgW="1441800" imgH="622440" progId="Equation.Ribbit">
                  <p:embed/>
                </p:oleObj>
              </mc:Choice>
              <mc:Fallback>
                <p:oleObj name="Formula" r:id="rId3" imgW="1441800" imgH="622440" progId="Equation.Ribbit">
                  <p:embed/>
                  <p:pic>
                    <p:nvPicPr>
                      <p:cNvPr id="28" name="对象 27"/>
                      <p:cNvPicPr/>
                      <p:nvPr/>
                    </p:nvPicPr>
                    <p:blipFill>
                      <a:blip r:embed="rId4"/>
                      <a:stretch>
                        <a:fillRect/>
                      </a:stretch>
                    </p:blipFill>
                    <p:spPr>
                      <a:xfrm>
                        <a:off x="2422483" y="1917186"/>
                        <a:ext cx="3194050" cy="137477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722247558"/>
              </p:ext>
            </p:extLst>
          </p:nvPr>
        </p:nvGraphicFramePr>
        <p:xfrm>
          <a:off x="2292679" y="3513812"/>
          <a:ext cx="3869152" cy="1743869"/>
        </p:xfrm>
        <a:graphic>
          <a:graphicData uri="http://schemas.openxmlformats.org/presentationml/2006/ole">
            <mc:AlternateContent xmlns:mc="http://schemas.openxmlformats.org/markup-compatibility/2006">
              <mc:Choice xmlns:v="urn:schemas-microsoft-com:vml" Requires="v">
                <p:oleObj name="Formula" r:id="rId5" imgW="1962360" imgH="884160" progId="Equation.Ribbit">
                  <p:embed/>
                </p:oleObj>
              </mc:Choice>
              <mc:Fallback>
                <p:oleObj name="Formula" r:id="rId5" imgW="1962360" imgH="884160" progId="Equation.Ribbit">
                  <p:embed/>
                  <p:pic>
                    <p:nvPicPr>
                      <p:cNvPr id="31" name="对象 30"/>
                      <p:cNvPicPr/>
                      <p:nvPr/>
                    </p:nvPicPr>
                    <p:blipFill>
                      <a:blip r:embed="rId6"/>
                      <a:stretch>
                        <a:fillRect/>
                      </a:stretch>
                    </p:blipFill>
                    <p:spPr>
                      <a:xfrm>
                        <a:off x="2292679" y="3513812"/>
                        <a:ext cx="3869152" cy="174386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68894679"/>
              </p:ext>
            </p:extLst>
          </p:nvPr>
        </p:nvGraphicFramePr>
        <p:xfrm>
          <a:off x="6708314" y="3379668"/>
          <a:ext cx="3663950" cy="1878012"/>
        </p:xfrm>
        <a:graphic>
          <a:graphicData uri="http://schemas.openxmlformats.org/presentationml/2006/ole">
            <mc:AlternateContent xmlns:mc="http://schemas.openxmlformats.org/markup-compatibility/2006">
              <mc:Choice xmlns:v="urn:schemas-microsoft-com:vml" Requires="v">
                <p:oleObj name="Formula" r:id="rId7" imgW="1978920" imgH="1014840" progId="Equation.Ribbit">
                  <p:embed/>
                </p:oleObj>
              </mc:Choice>
              <mc:Fallback>
                <p:oleObj name="Formula" r:id="rId7" imgW="1978920" imgH="1014840" progId="Equation.Ribbit">
                  <p:embed/>
                  <p:pic>
                    <p:nvPicPr>
                      <p:cNvPr id="0" name=""/>
                      <p:cNvPicPr/>
                      <p:nvPr/>
                    </p:nvPicPr>
                    <p:blipFill>
                      <a:blip r:embed="rId8"/>
                      <a:stretch>
                        <a:fillRect/>
                      </a:stretch>
                    </p:blipFill>
                    <p:spPr>
                      <a:xfrm>
                        <a:off x="6708314" y="3379668"/>
                        <a:ext cx="3663950" cy="187801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012310490"/>
              </p:ext>
            </p:extLst>
          </p:nvPr>
        </p:nvGraphicFramePr>
        <p:xfrm>
          <a:off x="2927858" y="5479532"/>
          <a:ext cx="1039338" cy="310126"/>
        </p:xfrm>
        <a:graphic>
          <a:graphicData uri="http://schemas.openxmlformats.org/presentationml/2006/ole">
            <mc:AlternateContent xmlns:mc="http://schemas.openxmlformats.org/markup-compatibility/2006">
              <mc:Choice xmlns:v="urn:schemas-microsoft-com:vml" Requires="v">
                <p:oleObj name="Formula" r:id="rId9" imgW="590760" imgH="176760" progId="Equation.Ribbit">
                  <p:embed/>
                </p:oleObj>
              </mc:Choice>
              <mc:Fallback>
                <p:oleObj name="Formula" r:id="rId9" imgW="590760" imgH="176760" progId="Equation.Ribbit">
                  <p:embed/>
                  <p:pic>
                    <p:nvPicPr>
                      <p:cNvPr id="13" name="对象 12"/>
                      <p:cNvPicPr/>
                      <p:nvPr/>
                    </p:nvPicPr>
                    <p:blipFill>
                      <a:blip r:embed="rId10"/>
                      <a:stretch>
                        <a:fillRect/>
                      </a:stretch>
                    </p:blipFill>
                    <p:spPr>
                      <a:xfrm>
                        <a:off x="2927858" y="5479532"/>
                        <a:ext cx="1039338" cy="310126"/>
                      </a:xfrm>
                      <a:prstGeom prst="rect">
                        <a:avLst/>
                      </a:prstGeom>
                    </p:spPr>
                  </p:pic>
                </p:oleObj>
              </mc:Fallback>
            </mc:AlternateContent>
          </a:graphicData>
        </a:graphic>
      </p:graphicFrame>
    </p:spTree>
    <p:extLst>
      <p:ext uri="{BB962C8B-B14F-4D97-AF65-F5344CB8AC3E}">
        <p14:creationId xmlns:p14="http://schemas.microsoft.com/office/powerpoint/2010/main" val="3488841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67C85-61DB-4B49-CA5F-E0F54926C22F}"/>
              </a:ext>
            </a:extLst>
          </p:cNvPr>
          <p:cNvSpPr>
            <a:spLocks noGrp="1"/>
          </p:cNvSpPr>
          <p:nvPr>
            <p:ph type="title"/>
          </p:nvPr>
        </p:nvSpPr>
        <p:spPr>
          <a:xfrm>
            <a:off x="2473645" y="64194"/>
            <a:ext cx="5195973" cy="787400"/>
          </a:xfrm>
        </p:spPr>
        <p:txBody>
          <a:bodyPr/>
          <a:lstStyle/>
          <a:p>
            <a:r>
              <a:rPr lang="zh-CN" altLang="en-US" dirty="0">
                <a:solidFill>
                  <a:srgbClr val="C00000"/>
                </a:solidFill>
              </a:rPr>
              <a:t>（关键是理解链式法则）</a:t>
            </a:r>
          </a:p>
        </p:txBody>
      </p:sp>
      <p:pic>
        <p:nvPicPr>
          <p:cNvPr id="5" name="内容占位符 4">
            <a:extLst>
              <a:ext uri="{FF2B5EF4-FFF2-40B4-BE49-F238E27FC236}">
                <a16:creationId xmlns:a16="http://schemas.microsoft.com/office/drawing/2014/main" id="{3D4F645C-DFD1-A14B-59CE-984E498D2208}"/>
              </a:ext>
            </a:extLst>
          </p:cNvPr>
          <p:cNvPicPr>
            <a:picLocks noChangeAspect="1"/>
          </p:cNvPicPr>
          <p:nvPr/>
        </p:nvPicPr>
        <p:blipFill>
          <a:blip r:embed="rId2"/>
          <a:stretch>
            <a:fillRect/>
          </a:stretch>
        </p:blipFill>
        <p:spPr>
          <a:xfrm>
            <a:off x="6297676" y="865771"/>
            <a:ext cx="5829457" cy="3214528"/>
          </a:xfrm>
          <a:prstGeom prst="rect">
            <a:avLst/>
          </a:prstGeom>
        </p:spPr>
      </p:pic>
      <p:graphicFrame>
        <p:nvGraphicFramePr>
          <p:cNvPr id="6" name="对象 5">
            <a:extLst>
              <a:ext uri="{FF2B5EF4-FFF2-40B4-BE49-F238E27FC236}">
                <a16:creationId xmlns:a16="http://schemas.microsoft.com/office/drawing/2014/main" id="{80C06096-7F39-E991-947D-17F173F589BF}"/>
              </a:ext>
            </a:extLst>
          </p:cNvPr>
          <p:cNvGraphicFramePr>
            <a:graphicFrameLocks noChangeAspect="1"/>
          </p:cNvGraphicFramePr>
          <p:nvPr>
            <p:extLst>
              <p:ext uri="{D42A27DB-BD31-4B8C-83A1-F6EECF244321}">
                <p14:modId xmlns:p14="http://schemas.microsoft.com/office/powerpoint/2010/main" val="3327040880"/>
              </p:ext>
            </p:extLst>
          </p:nvPr>
        </p:nvGraphicFramePr>
        <p:xfrm>
          <a:off x="804736" y="1099003"/>
          <a:ext cx="2250362" cy="558041"/>
        </p:xfrm>
        <a:graphic>
          <a:graphicData uri="http://schemas.openxmlformats.org/presentationml/2006/ole">
            <mc:AlternateContent xmlns:mc="http://schemas.openxmlformats.org/markup-compatibility/2006">
              <mc:Choice xmlns:v="urn:schemas-microsoft-com:vml" Requires="v">
                <p:oleObj name="Formula" r:id="rId3" imgW="1016280" imgH="251640" progId="Equation.Ribbit">
                  <p:embed/>
                </p:oleObj>
              </mc:Choice>
              <mc:Fallback>
                <p:oleObj name="Formula" r:id="rId3" imgW="1016280" imgH="251640" progId="Equation.Ribbit">
                  <p:embed/>
                  <p:pic>
                    <p:nvPicPr>
                      <p:cNvPr id="28" name="对象 27"/>
                      <p:cNvPicPr/>
                      <p:nvPr/>
                    </p:nvPicPr>
                    <p:blipFill>
                      <a:blip r:embed="rId4"/>
                      <a:stretch>
                        <a:fillRect/>
                      </a:stretch>
                    </p:blipFill>
                    <p:spPr>
                      <a:xfrm>
                        <a:off x="804736" y="1099003"/>
                        <a:ext cx="2250362" cy="558041"/>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6B58232C-2803-6730-FB93-041DD1EAAE7E}"/>
              </a:ext>
            </a:extLst>
          </p:cNvPr>
          <p:cNvGraphicFramePr>
            <a:graphicFrameLocks noChangeAspect="1"/>
          </p:cNvGraphicFramePr>
          <p:nvPr>
            <p:extLst>
              <p:ext uri="{D42A27DB-BD31-4B8C-83A1-F6EECF244321}">
                <p14:modId xmlns:p14="http://schemas.microsoft.com/office/powerpoint/2010/main" val="959366677"/>
              </p:ext>
            </p:extLst>
          </p:nvPr>
        </p:nvGraphicFramePr>
        <p:xfrm>
          <a:off x="773196" y="1776569"/>
          <a:ext cx="3533489" cy="832920"/>
        </p:xfrm>
        <a:graphic>
          <a:graphicData uri="http://schemas.openxmlformats.org/presentationml/2006/ole">
            <mc:AlternateContent xmlns:mc="http://schemas.openxmlformats.org/markup-compatibility/2006">
              <mc:Choice xmlns:v="urn:schemas-microsoft-com:vml" Requires="v">
                <p:oleObj name="Formula" r:id="rId5" imgW="1317240" imgH="311400" progId="Equation.Ribbit">
                  <p:embed/>
                </p:oleObj>
              </mc:Choice>
              <mc:Fallback>
                <p:oleObj name="Formula" r:id="rId5" imgW="1317240" imgH="311400" progId="Equation.Ribbit">
                  <p:embed/>
                  <p:pic>
                    <p:nvPicPr>
                      <p:cNvPr id="30" name="对象 29"/>
                      <p:cNvPicPr/>
                      <p:nvPr/>
                    </p:nvPicPr>
                    <p:blipFill>
                      <a:blip r:embed="rId6"/>
                      <a:stretch>
                        <a:fillRect/>
                      </a:stretch>
                    </p:blipFill>
                    <p:spPr>
                      <a:xfrm>
                        <a:off x="773196" y="1776569"/>
                        <a:ext cx="3533489" cy="83292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1743CE9E-54CE-3ADD-23D8-A27797FE3647}"/>
              </a:ext>
            </a:extLst>
          </p:cNvPr>
          <p:cNvSpPr txBox="1"/>
          <p:nvPr/>
        </p:nvSpPr>
        <p:spPr>
          <a:xfrm>
            <a:off x="163033" y="50017"/>
            <a:ext cx="2367516" cy="707886"/>
          </a:xfrm>
          <a:prstGeom prst="rect">
            <a:avLst/>
          </a:prstGeom>
          <a:noFill/>
        </p:spPr>
        <p:txBody>
          <a:bodyPr wrap="square">
            <a:spAutoFit/>
          </a:bodyPr>
          <a:lstStyle/>
          <a:p>
            <a:r>
              <a:rPr lang="zh-CN" altLang="en-US" sz="4000" b="1" dirty="0">
                <a:effectLst>
                  <a:outerShdw blurRad="38100" dist="38100" dir="2700000" algn="tl">
                    <a:srgbClr val="000000">
                      <a:alpha val="43137"/>
                    </a:srgbClr>
                  </a:outerShdw>
                </a:effectLst>
              </a:rPr>
              <a:t>推导过程</a:t>
            </a:r>
          </a:p>
        </p:txBody>
      </p:sp>
      <p:pic>
        <p:nvPicPr>
          <p:cNvPr id="13" name="图片 12">
            <a:extLst>
              <a:ext uri="{FF2B5EF4-FFF2-40B4-BE49-F238E27FC236}">
                <a16:creationId xmlns:a16="http://schemas.microsoft.com/office/drawing/2014/main" id="{79C64250-B0D4-8A1F-0491-08625744EE02}"/>
              </a:ext>
            </a:extLst>
          </p:cNvPr>
          <p:cNvPicPr>
            <a:picLocks noChangeAspect="1"/>
          </p:cNvPicPr>
          <p:nvPr/>
        </p:nvPicPr>
        <p:blipFill>
          <a:blip r:embed="rId7"/>
          <a:stretch>
            <a:fillRect/>
          </a:stretch>
        </p:blipFill>
        <p:spPr>
          <a:xfrm>
            <a:off x="2473645" y="1031930"/>
            <a:ext cx="723937" cy="692186"/>
          </a:xfrm>
          <a:prstGeom prst="rect">
            <a:avLst/>
          </a:prstGeom>
        </p:spPr>
      </p:pic>
      <p:sp>
        <p:nvSpPr>
          <p:cNvPr id="14" name="文本框 13">
            <a:extLst>
              <a:ext uri="{FF2B5EF4-FFF2-40B4-BE49-F238E27FC236}">
                <a16:creationId xmlns:a16="http://schemas.microsoft.com/office/drawing/2014/main" id="{B5198836-931F-EC8A-7744-1CFC0ABBBE0D}"/>
              </a:ext>
            </a:extLst>
          </p:cNvPr>
          <p:cNvSpPr txBox="1"/>
          <p:nvPr/>
        </p:nvSpPr>
        <p:spPr>
          <a:xfrm>
            <a:off x="7408650" y="4465155"/>
            <a:ext cx="2087688" cy="923330"/>
          </a:xfrm>
          <a:prstGeom prst="rect">
            <a:avLst/>
          </a:prstGeom>
          <a:solidFill>
            <a:schemeClr val="accent6">
              <a:lumMod val="90000"/>
              <a:lumOff val="10000"/>
            </a:schemeClr>
          </a:solidFill>
        </p:spPr>
        <p:txBody>
          <a:bodyPr wrap="square" rtlCol="0">
            <a:spAutoFit/>
          </a:bodyPr>
          <a:lstStyle/>
          <a:p>
            <a:r>
              <a:rPr lang="zh-CN" altLang="en-US" b="1" dirty="0">
                <a:solidFill>
                  <a:srgbClr val="FFFF00"/>
                </a:solidFill>
              </a:rPr>
              <a:t>下标</a:t>
            </a:r>
            <a:r>
              <a:rPr lang="en-US" altLang="zh-CN" b="1" dirty="0">
                <a:solidFill>
                  <a:srgbClr val="FFFF00"/>
                </a:solidFill>
              </a:rPr>
              <a:t>i:</a:t>
            </a:r>
            <a:r>
              <a:rPr lang="zh-CN" altLang="en-US" b="1" dirty="0">
                <a:solidFill>
                  <a:srgbClr val="FFFF00"/>
                </a:solidFill>
              </a:rPr>
              <a:t>输入层</a:t>
            </a:r>
            <a:endParaRPr lang="en-US" altLang="zh-CN" b="1" dirty="0">
              <a:solidFill>
                <a:srgbClr val="FFFF00"/>
              </a:solidFill>
            </a:endParaRPr>
          </a:p>
          <a:p>
            <a:r>
              <a:rPr lang="en-US" altLang="zh-CN" b="1" dirty="0">
                <a:solidFill>
                  <a:srgbClr val="FFFF00"/>
                </a:solidFill>
              </a:rPr>
              <a:t>      h:</a:t>
            </a:r>
            <a:r>
              <a:rPr lang="zh-CN" altLang="en-US" b="1" dirty="0">
                <a:solidFill>
                  <a:srgbClr val="FFFF00"/>
                </a:solidFill>
              </a:rPr>
              <a:t>隐含层</a:t>
            </a:r>
            <a:endParaRPr lang="en-US" altLang="zh-CN" b="1" dirty="0">
              <a:solidFill>
                <a:srgbClr val="FFFF00"/>
              </a:solidFill>
            </a:endParaRPr>
          </a:p>
          <a:p>
            <a:r>
              <a:rPr lang="en-US" altLang="zh-CN" b="1" dirty="0">
                <a:solidFill>
                  <a:srgbClr val="FFFF00"/>
                </a:solidFill>
              </a:rPr>
              <a:t>      j:</a:t>
            </a:r>
            <a:r>
              <a:rPr lang="zh-CN" altLang="en-US" b="1" dirty="0">
                <a:solidFill>
                  <a:srgbClr val="FFFF00"/>
                </a:solidFill>
              </a:rPr>
              <a:t>输出层</a:t>
            </a:r>
          </a:p>
        </p:txBody>
      </p:sp>
      <p:pic>
        <p:nvPicPr>
          <p:cNvPr id="16" name="图片 15">
            <a:extLst>
              <a:ext uri="{FF2B5EF4-FFF2-40B4-BE49-F238E27FC236}">
                <a16:creationId xmlns:a16="http://schemas.microsoft.com/office/drawing/2014/main" id="{910BA44B-070A-5C57-10FF-F9E7657BB1C2}"/>
              </a:ext>
            </a:extLst>
          </p:cNvPr>
          <p:cNvPicPr>
            <a:picLocks noChangeAspect="1"/>
          </p:cNvPicPr>
          <p:nvPr/>
        </p:nvPicPr>
        <p:blipFill>
          <a:blip r:embed="rId8"/>
          <a:stretch>
            <a:fillRect/>
          </a:stretch>
        </p:blipFill>
        <p:spPr>
          <a:xfrm>
            <a:off x="3781463" y="2232877"/>
            <a:ext cx="693309" cy="376612"/>
          </a:xfrm>
          <a:prstGeom prst="rect">
            <a:avLst/>
          </a:prstGeom>
        </p:spPr>
      </p:pic>
      <p:sp>
        <p:nvSpPr>
          <p:cNvPr id="17" name="文本框 16">
            <a:extLst>
              <a:ext uri="{FF2B5EF4-FFF2-40B4-BE49-F238E27FC236}">
                <a16:creationId xmlns:a16="http://schemas.microsoft.com/office/drawing/2014/main" id="{E824BEE1-529E-896E-7530-F8911EFDC1C0}"/>
              </a:ext>
            </a:extLst>
          </p:cNvPr>
          <p:cNvSpPr txBox="1"/>
          <p:nvPr/>
        </p:nvSpPr>
        <p:spPr>
          <a:xfrm>
            <a:off x="3459109" y="1054857"/>
            <a:ext cx="2031325" cy="646331"/>
          </a:xfrm>
          <a:prstGeom prst="rect">
            <a:avLst/>
          </a:prstGeom>
          <a:noFill/>
        </p:spPr>
        <p:txBody>
          <a:bodyPr wrap="none" rtlCol="0">
            <a:spAutoFit/>
          </a:bodyPr>
          <a:lstStyle/>
          <a:p>
            <a:r>
              <a:rPr lang="zh-CN" altLang="en-US" b="1" dirty="0">
                <a:solidFill>
                  <a:srgbClr val="013990"/>
                </a:solidFill>
              </a:rPr>
              <a:t>（隐藏层到</a:t>
            </a:r>
            <a:endParaRPr lang="en-US" altLang="zh-CN" b="1" dirty="0">
              <a:solidFill>
                <a:srgbClr val="013990"/>
              </a:solidFill>
            </a:endParaRPr>
          </a:p>
          <a:p>
            <a:r>
              <a:rPr lang="zh-CN" altLang="en-US" b="1" dirty="0">
                <a:solidFill>
                  <a:srgbClr val="013990"/>
                </a:solidFill>
              </a:rPr>
              <a:t>输出层权重更新）</a:t>
            </a:r>
          </a:p>
        </p:txBody>
      </p:sp>
    </p:spTree>
    <p:extLst>
      <p:ext uri="{BB962C8B-B14F-4D97-AF65-F5344CB8AC3E}">
        <p14:creationId xmlns:p14="http://schemas.microsoft.com/office/powerpoint/2010/main" val="51902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67C85-61DB-4B49-CA5F-E0F54926C22F}"/>
              </a:ext>
            </a:extLst>
          </p:cNvPr>
          <p:cNvSpPr>
            <a:spLocks noGrp="1"/>
          </p:cNvSpPr>
          <p:nvPr>
            <p:ph type="title"/>
          </p:nvPr>
        </p:nvSpPr>
        <p:spPr>
          <a:xfrm>
            <a:off x="2473645" y="64194"/>
            <a:ext cx="5195973" cy="787400"/>
          </a:xfrm>
        </p:spPr>
        <p:txBody>
          <a:bodyPr/>
          <a:lstStyle/>
          <a:p>
            <a:r>
              <a:rPr lang="zh-CN" altLang="en-US" dirty="0">
                <a:solidFill>
                  <a:srgbClr val="C00000"/>
                </a:solidFill>
              </a:rPr>
              <a:t>（关键是理解链式法则）</a:t>
            </a:r>
          </a:p>
        </p:txBody>
      </p:sp>
      <p:pic>
        <p:nvPicPr>
          <p:cNvPr id="5" name="内容占位符 4">
            <a:extLst>
              <a:ext uri="{FF2B5EF4-FFF2-40B4-BE49-F238E27FC236}">
                <a16:creationId xmlns:a16="http://schemas.microsoft.com/office/drawing/2014/main" id="{3D4F645C-DFD1-A14B-59CE-984E498D2208}"/>
              </a:ext>
            </a:extLst>
          </p:cNvPr>
          <p:cNvPicPr>
            <a:picLocks noChangeAspect="1"/>
          </p:cNvPicPr>
          <p:nvPr/>
        </p:nvPicPr>
        <p:blipFill>
          <a:blip r:embed="rId2"/>
          <a:stretch>
            <a:fillRect/>
          </a:stretch>
        </p:blipFill>
        <p:spPr>
          <a:xfrm>
            <a:off x="6222175" y="902045"/>
            <a:ext cx="5829457" cy="3214528"/>
          </a:xfrm>
          <a:prstGeom prst="rect">
            <a:avLst/>
          </a:prstGeom>
        </p:spPr>
      </p:pic>
      <p:graphicFrame>
        <p:nvGraphicFramePr>
          <p:cNvPr id="6" name="对象 5">
            <a:extLst>
              <a:ext uri="{FF2B5EF4-FFF2-40B4-BE49-F238E27FC236}">
                <a16:creationId xmlns:a16="http://schemas.microsoft.com/office/drawing/2014/main" id="{80C06096-7F39-E991-947D-17F173F589BF}"/>
              </a:ext>
            </a:extLst>
          </p:cNvPr>
          <p:cNvGraphicFramePr>
            <a:graphicFrameLocks noChangeAspect="1"/>
          </p:cNvGraphicFramePr>
          <p:nvPr/>
        </p:nvGraphicFramePr>
        <p:xfrm>
          <a:off x="804736" y="1099003"/>
          <a:ext cx="2250362" cy="558041"/>
        </p:xfrm>
        <a:graphic>
          <a:graphicData uri="http://schemas.openxmlformats.org/presentationml/2006/ole">
            <mc:AlternateContent xmlns:mc="http://schemas.openxmlformats.org/markup-compatibility/2006">
              <mc:Choice xmlns:v="urn:schemas-microsoft-com:vml" Requires="v">
                <p:oleObj name="Formula" r:id="rId3" imgW="1016280" imgH="251640" progId="Equation.Ribbit">
                  <p:embed/>
                </p:oleObj>
              </mc:Choice>
              <mc:Fallback>
                <p:oleObj name="Formula" r:id="rId3" imgW="1016280" imgH="251640" progId="Equation.Ribbit">
                  <p:embed/>
                  <p:pic>
                    <p:nvPicPr>
                      <p:cNvPr id="6" name="对象 5">
                        <a:extLst>
                          <a:ext uri="{FF2B5EF4-FFF2-40B4-BE49-F238E27FC236}">
                            <a16:creationId xmlns:a16="http://schemas.microsoft.com/office/drawing/2014/main" id="{80C06096-7F39-E991-947D-17F173F589BF}"/>
                          </a:ext>
                        </a:extLst>
                      </p:cNvPr>
                      <p:cNvPicPr/>
                      <p:nvPr/>
                    </p:nvPicPr>
                    <p:blipFill>
                      <a:blip r:embed="rId4"/>
                      <a:stretch>
                        <a:fillRect/>
                      </a:stretch>
                    </p:blipFill>
                    <p:spPr>
                      <a:xfrm>
                        <a:off x="804736" y="1099003"/>
                        <a:ext cx="2250362" cy="558041"/>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6B58232C-2803-6730-FB93-041DD1EAAE7E}"/>
              </a:ext>
            </a:extLst>
          </p:cNvPr>
          <p:cNvGraphicFramePr>
            <a:graphicFrameLocks noChangeAspect="1"/>
          </p:cNvGraphicFramePr>
          <p:nvPr/>
        </p:nvGraphicFramePr>
        <p:xfrm>
          <a:off x="773196" y="1776569"/>
          <a:ext cx="3533489" cy="832920"/>
        </p:xfrm>
        <a:graphic>
          <a:graphicData uri="http://schemas.openxmlformats.org/presentationml/2006/ole">
            <mc:AlternateContent xmlns:mc="http://schemas.openxmlformats.org/markup-compatibility/2006">
              <mc:Choice xmlns:v="urn:schemas-microsoft-com:vml" Requires="v">
                <p:oleObj name="Formula" r:id="rId5" imgW="1317240" imgH="311400" progId="Equation.Ribbit">
                  <p:embed/>
                </p:oleObj>
              </mc:Choice>
              <mc:Fallback>
                <p:oleObj name="Formula" r:id="rId5" imgW="1317240" imgH="311400" progId="Equation.Ribbit">
                  <p:embed/>
                  <p:pic>
                    <p:nvPicPr>
                      <p:cNvPr id="7" name="对象 6">
                        <a:extLst>
                          <a:ext uri="{FF2B5EF4-FFF2-40B4-BE49-F238E27FC236}">
                            <a16:creationId xmlns:a16="http://schemas.microsoft.com/office/drawing/2014/main" id="{6B58232C-2803-6730-FB93-041DD1EAAE7E}"/>
                          </a:ext>
                        </a:extLst>
                      </p:cNvPr>
                      <p:cNvPicPr/>
                      <p:nvPr/>
                    </p:nvPicPr>
                    <p:blipFill>
                      <a:blip r:embed="rId6"/>
                      <a:stretch>
                        <a:fillRect/>
                      </a:stretch>
                    </p:blipFill>
                    <p:spPr>
                      <a:xfrm>
                        <a:off x="773196" y="1776569"/>
                        <a:ext cx="3533489" cy="83292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1743CE9E-54CE-3ADD-23D8-A27797FE3647}"/>
              </a:ext>
            </a:extLst>
          </p:cNvPr>
          <p:cNvSpPr txBox="1"/>
          <p:nvPr/>
        </p:nvSpPr>
        <p:spPr>
          <a:xfrm>
            <a:off x="163033" y="50017"/>
            <a:ext cx="2367516" cy="707886"/>
          </a:xfrm>
          <a:prstGeom prst="rect">
            <a:avLst/>
          </a:prstGeom>
          <a:noFill/>
        </p:spPr>
        <p:txBody>
          <a:bodyPr wrap="square">
            <a:spAutoFit/>
          </a:bodyPr>
          <a:lstStyle/>
          <a:p>
            <a:r>
              <a:rPr lang="zh-CN" altLang="en-US" sz="4000" b="1" dirty="0">
                <a:effectLst>
                  <a:outerShdw blurRad="38100" dist="38100" dir="2700000" algn="tl">
                    <a:srgbClr val="000000">
                      <a:alpha val="43137"/>
                    </a:srgbClr>
                  </a:outerShdw>
                </a:effectLst>
              </a:rPr>
              <a:t>推导过程</a:t>
            </a:r>
          </a:p>
        </p:txBody>
      </p:sp>
      <p:pic>
        <p:nvPicPr>
          <p:cNvPr id="13" name="图片 12">
            <a:extLst>
              <a:ext uri="{FF2B5EF4-FFF2-40B4-BE49-F238E27FC236}">
                <a16:creationId xmlns:a16="http://schemas.microsoft.com/office/drawing/2014/main" id="{79C64250-B0D4-8A1F-0491-08625744EE02}"/>
              </a:ext>
            </a:extLst>
          </p:cNvPr>
          <p:cNvPicPr>
            <a:picLocks noChangeAspect="1"/>
          </p:cNvPicPr>
          <p:nvPr/>
        </p:nvPicPr>
        <p:blipFill>
          <a:blip r:embed="rId7"/>
          <a:stretch>
            <a:fillRect/>
          </a:stretch>
        </p:blipFill>
        <p:spPr>
          <a:xfrm>
            <a:off x="2473645" y="1031930"/>
            <a:ext cx="723937" cy="692186"/>
          </a:xfrm>
          <a:prstGeom prst="rect">
            <a:avLst/>
          </a:prstGeom>
        </p:spPr>
      </p:pic>
      <p:pic>
        <p:nvPicPr>
          <p:cNvPr id="10" name="图片 9">
            <a:extLst>
              <a:ext uri="{FF2B5EF4-FFF2-40B4-BE49-F238E27FC236}">
                <a16:creationId xmlns:a16="http://schemas.microsoft.com/office/drawing/2014/main" id="{B5232D64-3905-7DE4-EF1F-A218D6A6498F}"/>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l="139" t="56459" r="30841" b="178"/>
          <a:stretch/>
        </p:blipFill>
        <p:spPr bwMode="auto">
          <a:xfrm>
            <a:off x="5889144" y="4116573"/>
            <a:ext cx="5373152" cy="249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5A22D4AB-8EF5-2C6B-12B6-E7E5F683FB21}"/>
              </a:ext>
            </a:extLst>
          </p:cNvPr>
          <p:cNvPicPr>
            <a:picLocks noChangeAspect="1"/>
          </p:cNvPicPr>
          <p:nvPr/>
        </p:nvPicPr>
        <p:blipFill>
          <a:blip r:embed="rId10"/>
          <a:stretch>
            <a:fillRect/>
          </a:stretch>
        </p:blipFill>
        <p:spPr>
          <a:xfrm>
            <a:off x="3781463" y="2232877"/>
            <a:ext cx="693309" cy="376612"/>
          </a:xfrm>
          <a:prstGeom prst="rect">
            <a:avLst/>
          </a:prstGeom>
        </p:spPr>
      </p:pic>
      <p:sp>
        <p:nvSpPr>
          <p:cNvPr id="15" name="文本框 14">
            <a:extLst>
              <a:ext uri="{FF2B5EF4-FFF2-40B4-BE49-F238E27FC236}">
                <a16:creationId xmlns:a16="http://schemas.microsoft.com/office/drawing/2014/main" id="{9BB904C3-F519-C487-8AC2-A03CF3461A27}"/>
              </a:ext>
            </a:extLst>
          </p:cNvPr>
          <p:cNvSpPr txBox="1"/>
          <p:nvPr/>
        </p:nvSpPr>
        <p:spPr>
          <a:xfrm>
            <a:off x="3459109" y="1054857"/>
            <a:ext cx="2031325" cy="646331"/>
          </a:xfrm>
          <a:prstGeom prst="rect">
            <a:avLst/>
          </a:prstGeom>
          <a:noFill/>
        </p:spPr>
        <p:txBody>
          <a:bodyPr wrap="none" rtlCol="0">
            <a:spAutoFit/>
          </a:bodyPr>
          <a:lstStyle/>
          <a:p>
            <a:r>
              <a:rPr lang="zh-CN" altLang="en-US" b="1" dirty="0">
                <a:solidFill>
                  <a:srgbClr val="013990"/>
                </a:solidFill>
              </a:rPr>
              <a:t>（隐藏层到</a:t>
            </a:r>
            <a:endParaRPr lang="en-US" altLang="zh-CN" b="1" dirty="0">
              <a:solidFill>
                <a:srgbClr val="013990"/>
              </a:solidFill>
            </a:endParaRPr>
          </a:p>
          <a:p>
            <a:r>
              <a:rPr lang="zh-CN" altLang="en-US" b="1" dirty="0">
                <a:solidFill>
                  <a:srgbClr val="013990"/>
                </a:solidFill>
              </a:rPr>
              <a:t>输出层权重更新）</a:t>
            </a:r>
          </a:p>
        </p:txBody>
      </p:sp>
    </p:spTree>
    <p:extLst>
      <p:ext uri="{BB962C8B-B14F-4D97-AF65-F5344CB8AC3E}">
        <p14:creationId xmlns:p14="http://schemas.microsoft.com/office/powerpoint/2010/main" val="637745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67C85-61DB-4B49-CA5F-E0F54926C22F}"/>
              </a:ext>
            </a:extLst>
          </p:cNvPr>
          <p:cNvSpPr>
            <a:spLocks noGrp="1"/>
          </p:cNvSpPr>
          <p:nvPr>
            <p:ph type="title"/>
          </p:nvPr>
        </p:nvSpPr>
        <p:spPr>
          <a:xfrm>
            <a:off x="2473645" y="64194"/>
            <a:ext cx="5195973" cy="787400"/>
          </a:xfrm>
        </p:spPr>
        <p:txBody>
          <a:bodyPr/>
          <a:lstStyle/>
          <a:p>
            <a:r>
              <a:rPr lang="zh-CN" altLang="en-US" dirty="0">
                <a:solidFill>
                  <a:srgbClr val="C00000"/>
                </a:solidFill>
              </a:rPr>
              <a:t>（关键是理解链式法则）</a:t>
            </a:r>
          </a:p>
        </p:txBody>
      </p:sp>
      <p:pic>
        <p:nvPicPr>
          <p:cNvPr id="5" name="内容占位符 4">
            <a:extLst>
              <a:ext uri="{FF2B5EF4-FFF2-40B4-BE49-F238E27FC236}">
                <a16:creationId xmlns:a16="http://schemas.microsoft.com/office/drawing/2014/main" id="{3D4F645C-DFD1-A14B-59CE-984E498D2208}"/>
              </a:ext>
            </a:extLst>
          </p:cNvPr>
          <p:cNvPicPr>
            <a:picLocks noChangeAspect="1"/>
          </p:cNvPicPr>
          <p:nvPr/>
        </p:nvPicPr>
        <p:blipFill>
          <a:blip r:embed="rId2"/>
          <a:stretch>
            <a:fillRect/>
          </a:stretch>
        </p:blipFill>
        <p:spPr>
          <a:xfrm>
            <a:off x="6222175" y="902045"/>
            <a:ext cx="5829457" cy="3214528"/>
          </a:xfrm>
          <a:prstGeom prst="rect">
            <a:avLst/>
          </a:prstGeom>
        </p:spPr>
      </p:pic>
      <p:graphicFrame>
        <p:nvGraphicFramePr>
          <p:cNvPr id="6" name="对象 5">
            <a:extLst>
              <a:ext uri="{FF2B5EF4-FFF2-40B4-BE49-F238E27FC236}">
                <a16:creationId xmlns:a16="http://schemas.microsoft.com/office/drawing/2014/main" id="{80C06096-7F39-E991-947D-17F173F589BF}"/>
              </a:ext>
            </a:extLst>
          </p:cNvPr>
          <p:cNvGraphicFramePr>
            <a:graphicFrameLocks noChangeAspect="1"/>
          </p:cNvGraphicFramePr>
          <p:nvPr/>
        </p:nvGraphicFramePr>
        <p:xfrm>
          <a:off x="804736" y="1099003"/>
          <a:ext cx="2250362" cy="558041"/>
        </p:xfrm>
        <a:graphic>
          <a:graphicData uri="http://schemas.openxmlformats.org/presentationml/2006/ole">
            <mc:AlternateContent xmlns:mc="http://schemas.openxmlformats.org/markup-compatibility/2006">
              <mc:Choice xmlns:v="urn:schemas-microsoft-com:vml" Requires="v">
                <p:oleObj name="Formula" r:id="rId3" imgW="1016280" imgH="251640" progId="Equation.Ribbit">
                  <p:embed/>
                </p:oleObj>
              </mc:Choice>
              <mc:Fallback>
                <p:oleObj name="Formula" r:id="rId3" imgW="1016280" imgH="251640" progId="Equation.Ribbit">
                  <p:embed/>
                  <p:pic>
                    <p:nvPicPr>
                      <p:cNvPr id="6" name="对象 5">
                        <a:extLst>
                          <a:ext uri="{FF2B5EF4-FFF2-40B4-BE49-F238E27FC236}">
                            <a16:creationId xmlns:a16="http://schemas.microsoft.com/office/drawing/2014/main" id="{80C06096-7F39-E991-947D-17F173F589BF}"/>
                          </a:ext>
                        </a:extLst>
                      </p:cNvPr>
                      <p:cNvPicPr/>
                      <p:nvPr/>
                    </p:nvPicPr>
                    <p:blipFill>
                      <a:blip r:embed="rId4"/>
                      <a:stretch>
                        <a:fillRect/>
                      </a:stretch>
                    </p:blipFill>
                    <p:spPr>
                      <a:xfrm>
                        <a:off x="804736" y="1099003"/>
                        <a:ext cx="2250362" cy="558041"/>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6B58232C-2803-6730-FB93-041DD1EAAE7E}"/>
              </a:ext>
            </a:extLst>
          </p:cNvPr>
          <p:cNvGraphicFramePr>
            <a:graphicFrameLocks noChangeAspect="1"/>
          </p:cNvGraphicFramePr>
          <p:nvPr/>
        </p:nvGraphicFramePr>
        <p:xfrm>
          <a:off x="773196" y="1776569"/>
          <a:ext cx="3533489" cy="832920"/>
        </p:xfrm>
        <a:graphic>
          <a:graphicData uri="http://schemas.openxmlformats.org/presentationml/2006/ole">
            <mc:AlternateContent xmlns:mc="http://schemas.openxmlformats.org/markup-compatibility/2006">
              <mc:Choice xmlns:v="urn:schemas-microsoft-com:vml" Requires="v">
                <p:oleObj name="Formula" r:id="rId5" imgW="1317240" imgH="311400" progId="Equation.Ribbit">
                  <p:embed/>
                </p:oleObj>
              </mc:Choice>
              <mc:Fallback>
                <p:oleObj name="Formula" r:id="rId5" imgW="1317240" imgH="311400" progId="Equation.Ribbit">
                  <p:embed/>
                  <p:pic>
                    <p:nvPicPr>
                      <p:cNvPr id="7" name="对象 6">
                        <a:extLst>
                          <a:ext uri="{FF2B5EF4-FFF2-40B4-BE49-F238E27FC236}">
                            <a16:creationId xmlns:a16="http://schemas.microsoft.com/office/drawing/2014/main" id="{6B58232C-2803-6730-FB93-041DD1EAAE7E}"/>
                          </a:ext>
                        </a:extLst>
                      </p:cNvPr>
                      <p:cNvPicPr/>
                      <p:nvPr/>
                    </p:nvPicPr>
                    <p:blipFill>
                      <a:blip r:embed="rId6"/>
                      <a:stretch>
                        <a:fillRect/>
                      </a:stretch>
                    </p:blipFill>
                    <p:spPr>
                      <a:xfrm>
                        <a:off x="773196" y="1776569"/>
                        <a:ext cx="3533489" cy="83292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9FDB0ECF-EFA4-83C1-419C-A2B5DADCCCC7}"/>
              </a:ext>
            </a:extLst>
          </p:cNvPr>
          <p:cNvGraphicFramePr>
            <a:graphicFrameLocks noChangeAspect="1"/>
          </p:cNvGraphicFramePr>
          <p:nvPr/>
        </p:nvGraphicFramePr>
        <p:xfrm>
          <a:off x="773196" y="2618852"/>
          <a:ext cx="4563805" cy="1989212"/>
        </p:xfrm>
        <a:graphic>
          <a:graphicData uri="http://schemas.openxmlformats.org/presentationml/2006/ole">
            <mc:AlternateContent xmlns:mc="http://schemas.openxmlformats.org/markup-compatibility/2006">
              <mc:Choice xmlns:v="urn:schemas-microsoft-com:vml" Requires="v">
                <p:oleObj name="Formula" r:id="rId7" imgW="2100600" imgH="914400" progId="Equation.Ribbit">
                  <p:embed/>
                </p:oleObj>
              </mc:Choice>
              <mc:Fallback>
                <p:oleObj name="Formula" r:id="rId7" imgW="2100600" imgH="914400" progId="Equation.Ribbit">
                  <p:embed/>
                  <p:pic>
                    <p:nvPicPr>
                      <p:cNvPr id="8" name="对象 7">
                        <a:extLst>
                          <a:ext uri="{FF2B5EF4-FFF2-40B4-BE49-F238E27FC236}">
                            <a16:creationId xmlns:a16="http://schemas.microsoft.com/office/drawing/2014/main" id="{9FDB0ECF-EFA4-83C1-419C-A2B5DADCCCC7}"/>
                          </a:ext>
                        </a:extLst>
                      </p:cNvPr>
                      <p:cNvPicPr/>
                      <p:nvPr/>
                    </p:nvPicPr>
                    <p:blipFill>
                      <a:blip r:embed="rId8"/>
                      <a:stretch>
                        <a:fillRect/>
                      </a:stretch>
                    </p:blipFill>
                    <p:spPr>
                      <a:xfrm>
                        <a:off x="773196" y="2618852"/>
                        <a:ext cx="4563805" cy="19892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6E746A9D-6A8C-A1AE-63F1-2DC59F3D9FFB}"/>
              </a:ext>
            </a:extLst>
          </p:cNvPr>
          <p:cNvGraphicFramePr>
            <a:graphicFrameLocks noChangeAspect="1"/>
          </p:cNvGraphicFramePr>
          <p:nvPr/>
        </p:nvGraphicFramePr>
        <p:xfrm>
          <a:off x="714236" y="4727589"/>
          <a:ext cx="3132137" cy="398462"/>
        </p:xfrm>
        <a:graphic>
          <a:graphicData uri="http://schemas.openxmlformats.org/presentationml/2006/ole">
            <mc:AlternateContent xmlns:mc="http://schemas.openxmlformats.org/markup-compatibility/2006">
              <mc:Choice xmlns:v="urn:schemas-microsoft-com:vml" Requires="v">
                <p:oleObj name="Formula" r:id="rId9" imgW="1414800" imgH="179280" progId="Equation.Ribbit">
                  <p:embed/>
                </p:oleObj>
              </mc:Choice>
              <mc:Fallback>
                <p:oleObj name="Formula" r:id="rId9" imgW="1414800" imgH="179280" progId="Equation.Ribbit">
                  <p:embed/>
                  <p:pic>
                    <p:nvPicPr>
                      <p:cNvPr id="9" name="对象 8">
                        <a:extLst>
                          <a:ext uri="{FF2B5EF4-FFF2-40B4-BE49-F238E27FC236}">
                            <a16:creationId xmlns:a16="http://schemas.microsoft.com/office/drawing/2014/main" id="{6E746A9D-6A8C-A1AE-63F1-2DC59F3D9FFB}"/>
                          </a:ext>
                        </a:extLst>
                      </p:cNvPr>
                      <p:cNvPicPr/>
                      <p:nvPr/>
                    </p:nvPicPr>
                    <p:blipFill>
                      <a:blip r:embed="rId10"/>
                      <a:stretch>
                        <a:fillRect/>
                      </a:stretch>
                    </p:blipFill>
                    <p:spPr>
                      <a:xfrm>
                        <a:off x="714236" y="4727589"/>
                        <a:ext cx="3132137" cy="398462"/>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1743CE9E-54CE-3ADD-23D8-A27797FE3647}"/>
              </a:ext>
            </a:extLst>
          </p:cNvPr>
          <p:cNvSpPr txBox="1"/>
          <p:nvPr/>
        </p:nvSpPr>
        <p:spPr>
          <a:xfrm>
            <a:off x="163033" y="50017"/>
            <a:ext cx="2367516" cy="707886"/>
          </a:xfrm>
          <a:prstGeom prst="rect">
            <a:avLst/>
          </a:prstGeom>
          <a:noFill/>
        </p:spPr>
        <p:txBody>
          <a:bodyPr wrap="square">
            <a:spAutoFit/>
          </a:bodyPr>
          <a:lstStyle/>
          <a:p>
            <a:r>
              <a:rPr lang="zh-CN" altLang="en-US" sz="4000" b="1" dirty="0">
                <a:effectLst>
                  <a:outerShdw blurRad="38100" dist="38100" dir="2700000" algn="tl">
                    <a:srgbClr val="000000">
                      <a:alpha val="43137"/>
                    </a:srgbClr>
                  </a:outerShdw>
                </a:effectLst>
              </a:rPr>
              <a:t>推导过程</a:t>
            </a:r>
          </a:p>
        </p:txBody>
      </p:sp>
      <p:pic>
        <p:nvPicPr>
          <p:cNvPr id="13" name="图片 12">
            <a:extLst>
              <a:ext uri="{FF2B5EF4-FFF2-40B4-BE49-F238E27FC236}">
                <a16:creationId xmlns:a16="http://schemas.microsoft.com/office/drawing/2014/main" id="{79C64250-B0D4-8A1F-0491-08625744EE02}"/>
              </a:ext>
            </a:extLst>
          </p:cNvPr>
          <p:cNvPicPr>
            <a:picLocks noChangeAspect="1"/>
          </p:cNvPicPr>
          <p:nvPr/>
        </p:nvPicPr>
        <p:blipFill>
          <a:blip r:embed="rId11"/>
          <a:stretch>
            <a:fillRect/>
          </a:stretch>
        </p:blipFill>
        <p:spPr>
          <a:xfrm>
            <a:off x="2473645" y="1031930"/>
            <a:ext cx="723937" cy="692186"/>
          </a:xfrm>
          <a:prstGeom prst="rect">
            <a:avLst/>
          </a:prstGeom>
        </p:spPr>
      </p:pic>
      <p:sp>
        <p:nvSpPr>
          <p:cNvPr id="3" name="椭圆 2">
            <a:extLst>
              <a:ext uri="{FF2B5EF4-FFF2-40B4-BE49-F238E27FC236}">
                <a16:creationId xmlns:a16="http://schemas.microsoft.com/office/drawing/2014/main" id="{8131CCFD-38CE-53C4-F8AB-34C1E466CF4F}"/>
              </a:ext>
            </a:extLst>
          </p:cNvPr>
          <p:cNvSpPr/>
          <p:nvPr/>
        </p:nvSpPr>
        <p:spPr>
          <a:xfrm>
            <a:off x="8213038" y="4540237"/>
            <a:ext cx="1169895" cy="1086765"/>
          </a:xfrm>
          <a:prstGeom prst="ellipse">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225151A3-241A-F320-1267-A37F377B727E}"/>
              </a:ext>
            </a:extLst>
          </p:cNvPr>
          <p:cNvCxnSpPr>
            <a:stCxn id="3" idx="0"/>
            <a:endCxn id="3" idx="4"/>
          </p:cNvCxnSpPr>
          <p:nvPr/>
        </p:nvCxnSpPr>
        <p:spPr>
          <a:xfrm>
            <a:off x="8797986" y="4540237"/>
            <a:ext cx="0" cy="108676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B32234D0-7A82-822C-F88C-71493B9F8CA6}"/>
              </a:ext>
            </a:extLst>
          </p:cNvPr>
          <p:cNvPicPr>
            <a:picLocks noChangeAspect="1"/>
          </p:cNvPicPr>
          <p:nvPr/>
        </p:nvPicPr>
        <p:blipFill>
          <a:blip r:embed="rId12"/>
          <a:stretch>
            <a:fillRect/>
          </a:stretch>
        </p:blipFill>
        <p:spPr>
          <a:xfrm>
            <a:off x="8901934" y="4843296"/>
            <a:ext cx="307040" cy="429856"/>
          </a:xfrm>
          <a:prstGeom prst="rect">
            <a:avLst/>
          </a:prstGeom>
        </p:spPr>
      </p:pic>
      <p:sp>
        <p:nvSpPr>
          <p:cNvPr id="17" name="文本框 16">
            <a:extLst>
              <a:ext uri="{FF2B5EF4-FFF2-40B4-BE49-F238E27FC236}">
                <a16:creationId xmlns:a16="http://schemas.microsoft.com/office/drawing/2014/main" id="{5CE8835B-252E-AD85-2DD7-B0AC6035836D}"/>
              </a:ext>
            </a:extLst>
          </p:cNvPr>
          <p:cNvSpPr txBox="1"/>
          <p:nvPr/>
        </p:nvSpPr>
        <p:spPr>
          <a:xfrm>
            <a:off x="9931658" y="3304314"/>
            <a:ext cx="1533703" cy="646331"/>
          </a:xfrm>
          <a:prstGeom prst="rect">
            <a:avLst/>
          </a:prstGeom>
          <a:noFill/>
        </p:spPr>
        <p:txBody>
          <a:bodyPr wrap="square">
            <a:spAutoFit/>
          </a:bodyPr>
          <a:lstStyle/>
          <a:p>
            <a:r>
              <a:rPr lang="en-US" altLang="zh-CN" b="1" dirty="0">
                <a:solidFill>
                  <a:srgbClr val="002060"/>
                </a:solidFill>
              </a:rPr>
              <a:t>k</a:t>
            </a:r>
            <a:r>
              <a:rPr lang="zh-CN" altLang="en-US" b="1" dirty="0">
                <a:solidFill>
                  <a:srgbClr val="002060"/>
                </a:solidFill>
              </a:rPr>
              <a:t>为训练样本的编号</a:t>
            </a:r>
          </a:p>
        </p:txBody>
      </p:sp>
      <p:pic>
        <p:nvPicPr>
          <p:cNvPr id="19" name="图片 18">
            <a:extLst>
              <a:ext uri="{FF2B5EF4-FFF2-40B4-BE49-F238E27FC236}">
                <a16:creationId xmlns:a16="http://schemas.microsoft.com/office/drawing/2014/main" id="{48AC078F-2354-DF0A-98F6-E50B25FD14E6}"/>
              </a:ext>
            </a:extLst>
          </p:cNvPr>
          <p:cNvPicPr>
            <a:picLocks noChangeAspect="1"/>
          </p:cNvPicPr>
          <p:nvPr/>
        </p:nvPicPr>
        <p:blipFill>
          <a:blip r:embed="rId13"/>
          <a:stretch>
            <a:fillRect/>
          </a:stretch>
        </p:blipFill>
        <p:spPr>
          <a:xfrm>
            <a:off x="9771894" y="4776679"/>
            <a:ext cx="391973" cy="412604"/>
          </a:xfrm>
          <a:prstGeom prst="rect">
            <a:avLst/>
          </a:prstGeom>
        </p:spPr>
      </p:pic>
      <p:sp>
        <p:nvSpPr>
          <p:cNvPr id="20" name="箭头: 左弧形 19">
            <a:extLst>
              <a:ext uri="{FF2B5EF4-FFF2-40B4-BE49-F238E27FC236}">
                <a16:creationId xmlns:a16="http://schemas.microsoft.com/office/drawing/2014/main" id="{F475CC8F-F7BA-9C14-07DA-DA1E0326144A}"/>
              </a:ext>
            </a:extLst>
          </p:cNvPr>
          <p:cNvSpPr/>
          <p:nvPr/>
        </p:nvSpPr>
        <p:spPr>
          <a:xfrm rot="5832128">
            <a:off x="9387254" y="4412275"/>
            <a:ext cx="250495" cy="702840"/>
          </a:xfrm>
          <a:prstGeom prst="curv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2" name="图片 21">
            <a:extLst>
              <a:ext uri="{FF2B5EF4-FFF2-40B4-BE49-F238E27FC236}">
                <a16:creationId xmlns:a16="http://schemas.microsoft.com/office/drawing/2014/main" id="{AEDA3AD0-408C-586C-F8BC-A1317FDFE69B}"/>
              </a:ext>
            </a:extLst>
          </p:cNvPr>
          <p:cNvPicPr>
            <a:picLocks noChangeAspect="1"/>
          </p:cNvPicPr>
          <p:nvPr/>
        </p:nvPicPr>
        <p:blipFill>
          <a:blip r:embed="rId14"/>
          <a:stretch>
            <a:fillRect/>
          </a:stretch>
        </p:blipFill>
        <p:spPr>
          <a:xfrm>
            <a:off x="8349300" y="4932012"/>
            <a:ext cx="312424" cy="378695"/>
          </a:xfrm>
          <a:prstGeom prst="rect">
            <a:avLst/>
          </a:prstGeom>
        </p:spPr>
      </p:pic>
      <p:sp>
        <p:nvSpPr>
          <p:cNvPr id="23" name="箭头: 左弧形 22">
            <a:extLst>
              <a:ext uri="{FF2B5EF4-FFF2-40B4-BE49-F238E27FC236}">
                <a16:creationId xmlns:a16="http://schemas.microsoft.com/office/drawing/2014/main" id="{37B36647-D92F-B4C7-56EE-D68F19F7320B}"/>
              </a:ext>
            </a:extLst>
          </p:cNvPr>
          <p:cNvSpPr/>
          <p:nvPr/>
        </p:nvSpPr>
        <p:spPr>
          <a:xfrm rot="5832128">
            <a:off x="8609623" y="4397541"/>
            <a:ext cx="250495" cy="702840"/>
          </a:xfrm>
          <a:prstGeom prst="curv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5" name="直接箭头连接符 24">
            <a:extLst>
              <a:ext uri="{FF2B5EF4-FFF2-40B4-BE49-F238E27FC236}">
                <a16:creationId xmlns:a16="http://schemas.microsoft.com/office/drawing/2014/main" id="{9A224BF4-3766-AEBB-9A51-1F063A8E64D2}"/>
              </a:ext>
            </a:extLst>
          </p:cNvPr>
          <p:cNvCxnSpPr>
            <a:cxnSpLocks/>
          </p:cNvCxnSpPr>
          <p:nvPr/>
        </p:nvCxnSpPr>
        <p:spPr>
          <a:xfrm>
            <a:off x="6994548" y="4363221"/>
            <a:ext cx="1218490" cy="4800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A312156-17F6-FBC2-8500-B90232CBE779}"/>
              </a:ext>
            </a:extLst>
          </p:cNvPr>
          <p:cNvCxnSpPr>
            <a:cxnSpLocks/>
          </p:cNvCxnSpPr>
          <p:nvPr/>
        </p:nvCxnSpPr>
        <p:spPr>
          <a:xfrm>
            <a:off x="6908827" y="4776679"/>
            <a:ext cx="1279977" cy="2815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0E46269-30C7-0D48-2B56-79DED056EB57}"/>
              </a:ext>
            </a:extLst>
          </p:cNvPr>
          <p:cNvCxnSpPr>
            <a:cxnSpLocks/>
          </p:cNvCxnSpPr>
          <p:nvPr/>
        </p:nvCxnSpPr>
        <p:spPr>
          <a:xfrm flipV="1">
            <a:off x="6920944" y="5189283"/>
            <a:ext cx="1267860" cy="1214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2600446-F88F-7202-3C03-58ABCF9128C4}"/>
              </a:ext>
            </a:extLst>
          </p:cNvPr>
          <p:cNvCxnSpPr>
            <a:cxnSpLocks/>
          </p:cNvCxnSpPr>
          <p:nvPr/>
        </p:nvCxnSpPr>
        <p:spPr>
          <a:xfrm flipV="1">
            <a:off x="6957771" y="5319514"/>
            <a:ext cx="1283006" cy="43854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3F7DD94E-80F9-8EAE-0AA9-E2E1528AF9E3}"/>
              </a:ext>
            </a:extLst>
          </p:cNvPr>
          <p:cNvPicPr>
            <a:picLocks noChangeAspect="1"/>
          </p:cNvPicPr>
          <p:nvPr/>
        </p:nvPicPr>
        <p:blipFill>
          <a:blip r:embed="rId15"/>
          <a:stretch>
            <a:fillRect/>
          </a:stretch>
        </p:blipFill>
        <p:spPr>
          <a:xfrm>
            <a:off x="7158731" y="4974355"/>
            <a:ext cx="445062" cy="277251"/>
          </a:xfrm>
          <a:prstGeom prst="rect">
            <a:avLst/>
          </a:prstGeom>
        </p:spPr>
      </p:pic>
      <p:sp>
        <p:nvSpPr>
          <p:cNvPr id="39" name="箭头: 左弧形 38">
            <a:extLst>
              <a:ext uri="{FF2B5EF4-FFF2-40B4-BE49-F238E27FC236}">
                <a16:creationId xmlns:a16="http://schemas.microsoft.com/office/drawing/2014/main" id="{C80FF4EA-91B6-B31E-6EF5-47094278306C}"/>
              </a:ext>
            </a:extLst>
          </p:cNvPr>
          <p:cNvSpPr/>
          <p:nvPr/>
        </p:nvSpPr>
        <p:spPr>
          <a:xfrm rot="5040409">
            <a:off x="7804927" y="4631560"/>
            <a:ext cx="250495" cy="702840"/>
          </a:xfrm>
          <a:prstGeom prst="curv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1" name="图片 40">
            <a:extLst>
              <a:ext uri="{FF2B5EF4-FFF2-40B4-BE49-F238E27FC236}">
                <a16:creationId xmlns:a16="http://schemas.microsoft.com/office/drawing/2014/main" id="{F6705C3F-7005-D0F1-9ADB-F9542909A13C}"/>
              </a:ext>
            </a:extLst>
          </p:cNvPr>
          <p:cNvPicPr>
            <a:picLocks noChangeAspect="1"/>
          </p:cNvPicPr>
          <p:nvPr/>
        </p:nvPicPr>
        <p:blipFill>
          <a:blip r:embed="rId16"/>
          <a:stretch>
            <a:fillRect/>
          </a:stretch>
        </p:blipFill>
        <p:spPr>
          <a:xfrm>
            <a:off x="3781463" y="2232877"/>
            <a:ext cx="693309" cy="376612"/>
          </a:xfrm>
          <a:prstGeom prst="rect">
            <a:avLst/>
          </a:prstGeom>
        </p:spPr>
      </p:pic>
      <p:pic>
        <p:nvPicPr>
          <p:cNvPr id="43" name="图片 42">
            <a:extLst>
              <a:ext uri="{FF2B5EF4-FFF2-40B4-BE49-F238E27FC236}">
                <a16:creationId xmlns:a16="http://schemas.microsoft.com/office/drawing/2014/main" id="{4701ADBE-AA28-69A5-24C2-154CBB7FFD43}"/>
              </a:ext>
            </a:extLst>
          </p:cNvPr>
          <p:cNvPicPr>
            <a:picLocks noChangeAspect="1"/>
          </p:cNvPicPr>
          <p:nvPr/>
        </p:nvPicPr>
        <p:blipFill>
          <a:blip r:embed="rId17"/>
          <a:stretch>
            <a:fillRect/>
          </a:stretch>
        </p:blipFill>
        <p:spPr>
          <a:xfrm>
            <a:off x="599006" y="5321298"/>
            <a:ext cx="4210266" cy="1460575"/>
          </a:xfrm>
          <a:prstGeom prst="rect">
            <a:avLst/>
          </a:prstGeom>
        </p:spPr>
      </p:pic>
      <p:pic>
        <p:nvPicPr>
          <p:cNvPr id="45" name="图片 44">
            <a:extLst>
              <a:ext uri="{FF2B5EF4-FFF2-40B4-BE49-F238E27FC236}">
                <a16:creationId xmlns:a16="http://schemas.microsoft.com/office/drawing/2014/main" id="{0EC628A3-8985-9882-B1E3-A98C74D36622}"/>
              </a:ext>
            </a:extLst>
          </p:cNvPr>
          <p:cNvPicPr>
            <a:picLocks noChangeAspect="1"/>
          </p:cNvPicPr>
          <p:nvPr/>
        </p:nvPicPr>
        <p:blipFill>
          <a:blip r:embed="rId18"/>
          <a:stretch>
            <a:fillRect/>
          </a:stretch>
        </p:blipFill>
        <p:spPr>
          <a:xfrm>
            <a:off x="2260342" y="4890283"/>
            <a:ext cx="151416" cy="278924"/>
          </a:xfrm>
          <a:prstGeom prst="rect">
            <a:avLst/>
          </a:prstGeom>
        </p:spPr>
      </p:pic>
      <p:pic>
        <p:nvPicPr>
          <p:cNvPr id="47" name="图片 46">
            <a:extLst>
              <a:ext uri="{FF2B5EF4-FFF2-40B4-BE49-F238E27FC236}">
                <a16:creationId xmlns:a16="http://schemas.microsoft.com/office/drawing/2014/main" id="{E5FC8CF0-6E1C-65F2-F603-F4E31925D180}"/>
              </a:ext>
            </a:extLst>
          </p:cNvPr>
          <p:cNvPicPr>
            <a:picLocks noChangeAspect="1"/>
          </p:cNvPicPr>
          <p:nvPr/>
        </p:nvPicPr>
        <p:blipFill>
          <a:blip r:embed="rId19"/>
          <a:stretch>
            <a:fillRect/>
          </a:stretch>
        </p:blipFill>
        <p:spPr>
          <a:xfrm>
            <a:off x="2119582" y="4753201"/>
            <a:ext cx="321443" cy="390945"/>
          </a:xfrm>
          <a:prstGeom prst="rect">
            <a:avLst/>
          </a:prstGeom>
        </p:spPr>
      </p:pic>
      <p:pic>
        <p:nvPicPr>
          <p:cNvPr id="49" name="图片 48">
            <a:extLst>
              <a:ext uri="{FF2B5EF4-FFF2-40B4-BE49-F238E27FC236}">
                <a16:creationId xmlns:a16="http://schemas.microsoft.com/office/drawing/2014/main" id="{5ECEDEB8-2A49-0206-710F-8F8E21706238}"/>
              </a:ext>
            </a:extLst>
          </p:cNvPr>
          <p:cNvPicPr>
            <a:picLocks noChangeAspect="1"/>
          </p:cNvPicPr>
          <p:nvPr/>
        </p:nvPicPr>
        <p:blipFill>
          <a:blip r:embed="rId20"/>
          <a:stretch>
            <a:fillRect/>
          </a:stretch>
        </p:blipFill>
        <p:spPr>
          <a:xfrm>
            <a:off x="2437526" y="4708188"/>
            <a:ext cx="263427" cy="472619"/>
          </a:xfrm>
          <a:prstGeom prst="rect">
            <a:avLst/>
          </a:prstGeom>
        </p:spPr>
      </p:pic>
      <p:sp>
        <p:nvSpPr>
          <p:cNvPr id="50" name="文本框 49">
            <a:extLst>
              <a:ext uri="{FF2B5EF4-FFF2-40B4-BE49-F238E27FC236}">
                <a16:creationId xmlns:a16="http://schemas.microsoft.com/office/drawing/2014/main" id="{79963322-DE0C-C106-FF95-1C478DF6AA4A}"/>
              </a:ext>
            </a:extLst>
          </p:cNvPr>
          <p:cNvSpPr txBox="1"/>
          <p:nvPr/>
        </p:nvSpPr>
        <p:spPr>
          <a:xfrm>
            <a:off x="3459109" y="1054857"/>
            <a:ext cx="2031325" cy="646331"/>
          </a:xfrm>
          <a:prstGeom prst="rect">
            <a:avLst/>
          </a:prstGeom>
          <a:noFill/>
        </p:spPr>
        <p:txBody>
          <a:bodyPr wrap="none" rtlCol="0">
            <a:spAutoFit/>
          </a:bodyPr>
          <a:lstStyle/>
          <a:p>
            <a:r>
              <a:rPr lang="zh-CN" altLang="en-US" b="1" dirty="0">
                <a:solidFill>
                  <a:srgbClr val="013990"/>
                </a:solidFill>
              </a:rPr>
              <a:t>（隐藏层到</a:t>
            </a:r>
            <a:endParaRPr lang="en-US" altLang="zh-CN" b="1" dirty="0">
              <a:solidFill>
                <a:srgbClr val="013990"/>
              </a:solidFill>
            </a:endParaRPr>
          </a:p>
          <a:p>
            <a:r>
              <a:rPr lang="zh-CN" altLang="en-US" b="1" dirty="0">
                <a:solidFill>
                  <a:srgbClr val="013990"/>
                </a:solidFill>
              </a:rPr>
              <a:t>输出层权重更新）</a:t>
            </a:r>
          </a:p>
        </p:txBody>
      </p:sp>
      <p:pic>
        <p:nvPicPr>
          <p:cNvPr id="52" name="图片 51">
            <a:extLst>
              <a:ext uri="{FF2B5EF4-FFF2-40B4-BE49-F238E27FC236}">
                <a16:creationId xmlns:a16="http://schemas.microsoft.com/office/drawing/2014/main" id="{9DD4C5C9-47AB-E059-D18E-EBBAA9C4FE82}"/>
              </a:ext>
            </a:extLst>
          </p:cNvPr>
          <p:cNvPicPr>
            <a:picLocks noChangeAspect="1"/>
          </p:cNvPicPr>
          <p:nvPr/>
        </p:nvPicPr>
        <p:blipFill>
          <a:blip r:embed="rId21">
            <a:duotone>
              <a:prstClr val="black"/>
              <a:schemeClr val="accent3">
                <a:tint val="45000"/>
                <a:satMod val="400000"/>
              </a:schemeClr>
            </a:duotone>
          </a:blip>
          <a:stretch>
            <a:fillRect/>
          </a:stretch>
        </p:blipFill>
        <p:spPr>
          <a:xfrm>
            <a:off x="3134126" y="5083619"/>
            <a:ext cx="3321221" cy="812842"/>
          </a:xfrm>
          <a:prstGeom prst="rect">
            <a:avLst/>
          </a:prstGeom>
        </p:spPr>
      </p:pic>
    </p:spTree>
    <p:extLst>
      <p:ext uri="{BB962C8B-B14F-4D97-AF65-F5344CB8AC3E}">
        <p14:creationId xmlns:p14="http://schemas.microsoft.com/office/powerpoint/2010/main" val="31493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67C85-61DB-4B49-CA5F-E0F54926C22F}"/>
              </a:ext>
            </a:extLst>
          </p:cNvPr>
          <p:cNvSpPr>
            <a:spLocks noGrp="1"/>
          </p:cNvSpPr>
          <p:nvPr>
            <p:ph type="title"/>
          </p:nvPr>
        </p:nvSpPr>
        <p:spPr>
          <a:xfrm>
            <a:off x="2473645" y="64194"/>
            <a:ext cx="5195973" cy="787400"/>
          </a:xfrm>
        </p:spPr>
        <p:txBody>
          <a:bodyPr/>
          <a:lstStyle/>
          <a:p>
            <a:r>
              <a:rPr lang="zh-CN" altLang="en-US" dirty="0">
                <a:solidFill>
                  <a:srgbClr val="C00000"/>
                </a:solidFill>
              </a:rPr>
              <a:t>（关键是理解链式法则）</a:t>
            </a:r>
          </a:p>
        </p:txBody>
      </p:sp>
      <p:pic>
        <p:nvPicPr>
          <p:cNvPr id="5" name="内容占位符 4">
            <a:extLst>
              <a:ext uri="{FF2B5EF4-FFF2-40B4-BE49-F238E27FC236}">
                <a16:creationId xmlns:a16="http://schemas.microsoft.com/office/drawing/2014/main" id="{3D4F645C-DFD1-A14B-59CE-984E498D2208}"/>
              </a:ext>
            </a:extLst>
          </p:cNvPr>
          <p:cNvPicPr>
            <a:picLocks noChangeAspect="1"/>
          </p:cNvPicPr>
          <p:nvPr/>
        </p:nvPicPr>
        <p:blipFill>
          <a:blip r:embed="rId2"/>
          <a:stretch>
            <a:fillRect/>
          </a:stretch>
        </p:blipFill>
        <p:spPr>
          <a:xfrm>
            <a:off x="6222175" y="902045"/>
            <a:ext cx="5829457" cy="3214528"/>
          </a:xfrm>
          <a:prstGeom prst="rect">
            <a:avLst/>
          </a:prstGeom>
        </p:spPr>
      </p:pic>
      <p:graphicFrame>
        <p:nvGraphicFramePr>
          <p:cNvPr id="6" name="对象 5">
            <a:extLst>
              <a:ext uri="{FF2B5EF4-FFF2-40B4-BE49-F238E27FC236}">
                <a16:creationId xmlns:a16="http://schemas.microsoft.com/office/drawing/2014/main" id="{80C06096-7F39-E991-947D-17F173F589BF}"/>
              </a:ext>
            </a:extLst>
          </p:cNvPr>
          <p:cNvGraphicFramePr>
            <a:graphicFrameLocks noChangeAspect="1"/>
          </p:cNvGraphicFramePr>
          <p:nvPr/>
        </p:nvGraphicFramePr>
        <p:xfrm>
          <a:off x="804736" y="1099003"/>
          <a:ext cx="2250362" cy="558041"/>
        </p:xfrm>
        <a:graphic>
          <a:graphicData uri="http://schemas.openxmlformats.org/presentationml/2006/ole">
            <mc:AlternateContent xmlns:mc="http://schemas.openxmlformats.org/markup-compatibility/2006">
              <mc:Choice xmlns:v="urn:schemas-microsoft-com:vml" Requires="v">
                <p:oleObj name="Formula" r:id="rId3" imgW="1016280" imgH="251640" progId="Equation.Ribbit">
                  <p:embed/>
                </p:oleObj>
              </mc:Choice>
              <mc:Fallback>
                <p:oleObj name="Formula" r:id="rId3" imgW="1016280" imgH="251640" progId="Equation.Ribbit">
                  <p:embed/>
                  <p:pic>
                    <p:nvPicPr>
                      <p:cNvPr id="6" name="对象 5">
                        <a:extLst>
                          <a:ext uri="{FF2B5EF4-FFF2-40B4-BE49-F238E27FC236}">
                            <a16:creationId xmlns:a16="http://schemas.microsoft.com/office/drawing/2014/main" id="{80C06096-7F39-E991-947D-17F173F589BF}"/>
                          </a:ext>
                        </a:extLst>
                      </p:cNvPr>
                      <p:cNvPicPr/>
                      <p:nvPr/>
                    </p:nvPicPr>
                    <p:blipFill>
                      <a:blip r:embed="rId4"/>
                      <a:stretch>
                        <a:fillRect/>
                      </a:stretch>
                    </p:blipFill>
                    <p:spPr>
                      <a:xfrm>
                        <a:off x="804736" y="1099003"/>
                        <a:ext cx="2250362" cy="558041"/>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6B58232C-2803-6730-FB93-041DD1EAAE7E}"/>
              </a:ext>
            </a:extLst>
          </p:cNvPr>
          <p:cNvGraphicFramePr>
            <a:graphicFrameLocks noChangeAspect="1"/>
          </p:cNvGraphicFramePr>
          <p:nvPr/>
        </p:nvGraphicFramePr>
        <p:xfrm>
          <a:off x="773196" y="1776569"/>
          <a:ext cx="3533489" cy="832920"/>
        </p:xfrm>
        <a:graphic>
          <a:graphicData uri="http://schemas.openxmlformats.org/presentationml/2006/ole">
            <mc:AlternateContent xmlns:mc="http://schemas.openxmlformats.org/markup-compatibility/2006">
              <mc:Choice xmlns:v="urn:schemas-microsoft-com:vml" Requires="v">
                <p:oleObj name="Formula" r:id="rId5" imgW="1317240" imgH="311400" progId="Equation.Ribbit">
                  <p:embed/>
                </p:oleObj>
              </mc:Choice>
              <mc:Fallback>
                <p:oleObj name="Formula" r:id="rId5" imgW="1317240" imgH="311400" progId="Equation.Ribbit">
                  <p:embed/>
                  <p:pic>
                    <p:nvPicPr>
                      <p:cNvPr id="7" name="对象 6">
                        <a:extLst>
                          <a:ext uri="{FF2B5EF4-FFF2-40B4-BE49-F238E27FC236}">
                            <a16:creationId xmlns:a16="http://schemas.microsoft.com/office/drawing/2014/main" id="{6B58232C-2803-6730-FB93-041DD1EAAE7E}"/>
                          </a:ext>
                        </a:extLst>
                      </p:cNvPr>
                      <p:cNvPicPr/>
                      <p:nvPr/>
                    </p:nvPicPr>
                    <p:blipFill>
                      <a:blip r:embed="rId6"/>
                      <a:stretch>
                        <a:fillRect/>
                      </a:stretch>
                    </p:blipFill>
                    <p:spPr>
                      <a:xfrm>
                        <a:off x="773196" y="1776569"/>
                        <a:ext cx="3533489" cy="83292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1743CE9E-54CE-3ADD-23D8-A27797FE3647}"/>
              </a:ext>
            </a:extLst>
          </p:cNvPr>
          <p:cNvSpPr txBox="1"/>
          <p:nvPr/>
        </p:nvSpPr>
        <p:spPr>
          <a:xfrm>
            <a:off x="163033" y="50017"/>
            <a:ext cx="2367516" cy="707886"/>
          </a:xfrm>
          <a:prstGeom prst="rect">
            <a:avLst/>
          </a:prstGeom>
          <a:noFill/>
        </p:spPr>
        <p:txBody>
          <a:bodyPr wrap="square">
            <a:spAutoFit/>
          </a:bodyPr>
          <a:lstStyle/>
          <a:p>
            <a:r>
              <a:rPr lang="zh-CN" altLang="en-US" sz="4000" b="1" dirty="0">
                <a:effectLst>
                  <a:outerShdw blurRad="38100" dist="38100" dir="2700000" algn="tl">
                    <a:srgbClr val="000000">
                      <a:alpha val="43137"/>
                    </a:srgbClr>
                  </a:outerShdw>
                </a:effectLst>
              </a:rPr>
              <a:t>推导过程</a:t>
            </a:r>
          </a:p>
        </p:txBody>
      </p:sp>
      <p:pic>
        <p:nvPicPr>
          <p:cNvPr id="13" name="图片 12">
            <a:extLst>
              <a:ext uri="{FF2B5EF4-FFF2-40B4-BE49-F238E27FC236}">
                <a16:creationId xmlns:a16="http://schemas.microsoft.com/office/drawing/2014/main" id="{79C64250-B0D4-8A1F-0491-08625744EE02}"/>
              </a:ext>
            </a:extLst>
          </p:cNvPr>
          <p:cNvPicPr>
            <a:picLocks noChangeAspect="1"/>
          </p:cNvPicPr>
          <p:nvPr/>
        </p:nvPicPr>
        <p:blipFill>
          <a:blip r:embed="rId7"/>
          <a:stretch>
            <a:fillRect/>
          </a:stretch>
        </p:blipFill>
        <p:spPr>
          <a:xfrm>
            <a:off x="2473645" y="1031930"/>
            <a:ext cx="723937" cy="692186"/>
          </a:xfrm>
          <a:prstGeom prst="rect">
            <a:avLst/>
          </a:prstGeom>
        </p:spPr>
      </p:pic>
      <p:sp>
        <p:nvSpPr>
          <p:cNvPr id="17" name="文本框 16">
            <a:extLst>
              <a:ext uri="{FF2B5EF4-FFF2-40B4-BE49-F238E27FC236}">
                <a16:creationId xmlns:a16="http://schemas.microsoft.com/office/drawing/2014/main" id="{5CE8835B-252E-AD85-2DD7-B0AC6035836D}"/>
              </a:ext>
            </a:extLst>
          </p:cNvPr>
          <p:cNvSpPr txBox="1"/>
          <p:nvPr/>
        </p:nvSpPr>
        <p:spPr>
          <a:xfrm>
            <a:off x="9931658" y="3304314"/>
            <a:ext cx="1533703" cy="646331"/>
          </a:xfrm>
          <a:prstGeom prst="rect">
            <a:avLst/>
          </a:prstGeom>
          <a:noFill/>
        </p:spPr>
        <p:txBody>
          <a:bodyPr wrap="square">
            <a:spAutoFit/>
          </a:bodyPr>
          <a:lstStyle/>
          <a:p>
            <a:r>
              <a:rPr lang="en-US" altLang="zh-CN" b="1" dirty="0">
                <a:solidFill>
                  <a:srgbClr val="002060"/>
                </a:solidFill>
              </a:rPr>
              <a:t>k</a:t>
            </a:r>
            <a:r>
              <a:rPr lang="zh-CN" altLang="en-US" b="1" dirty="0">
                <a:solidFill>
                  <a:srgbClr val="002060"/>
                </a:solidFill>
              </a:rPr>
              <a:t>为训练样本的编号</a:t>
            </a:r>
          </a:p>
        </p:txBody>
      </p:sp>
      <p:pic>
        <p:nvPicPr>
          <p:cNvPr id="41" name="图片 40">
            <a:extLst>
              <a:ext uri="{FF2B5EF4-FFF2-40B4-BE49-F238E27FC236}">
                <a16:creationId xmlns:a16="http://schemas.microsoft.com/office/drawing/2014/main" id="{F6705C3F-7005-D0F1-9ADB-F9542909A13C}"/>
              </a:ext>
            </a:extLst>
          </p:cNvPr>
          <p:cNvPicPr>
            <a:picLocks noChangeAspect="1"/>
          </p:cNvPicPr>
          <p:nvPr/>
        </p:nvPicPr>
        <p:blipFill>
          <a:blip r:embed="rId8"/>
          <a:stretch>
            <a:fillRect/>
          </a:stretch>
        </p:blipFill>
        <p:spPr>
          <a:xfrm>
            <a:off x="3781463" y="2232877"/>
            <a:ext cx="693309" cy="376612"/>
          </a:xfrm>
          <a:prstGeom prst="rect">
            <a:avLst/>
          </a:prstGeom>
        </p:spPr>
      </p:pic>
      <p:pic>
        <p:nvPicPr>
          <p:cNvPr id="43" name="图片 42">
            <a:extLst>
              <a:ext uri="{FF2B5EF4-FFF2-40B4-BE49-F238E27FC236}">
                <a16:creationId xmlns:a16="http://schemas.microsoft.com/office/drawing/2014/main" id="{4701ADBE-AA28-69A5-24C2-154CBB7FFD43}"/>
              </a:ext>
            </a:extLst>
          </p:cNvPr>
          <p:cNvPicPr>
            <a:picLocks noChangeAspect="1"/>
          </p:cNvPicPr>
          <p:nvPr/>
        </p:nvPicPr>
        <p:blipFill>
          <a:blip r:embed="rId9"/>
          <a:stretch>
            <a:fillRect/>
          </a:stretch>
        </p:blipFill>
        <p:spPr>
          <a:xfrm>
            <a:off x="6580773" y="4555539"/>
            <a:ext cx="4210266" cy="1460575"/>
          </a:xfrm>
          <a:prstGeom prst="rect">
            <a:avLst/>
          </a:prstGeom>
        </p:spPr>
      </p:pic>
      <p:sp>
        <p:nvSpPr>
          <p:cNvPr id="50" name="文本框 49">
            <a:extLst>
              <a:ext uri="{FF2B5EF4-FFF2-40B4-BE49-F238E27FC236}">
                <a16:creationId xmlns:a16="http://schemas.microsoft.com/office/drawing/2014/main" id="{79963322-DE0C-C106-FF95-1C478DF6AA4A}"/>
              </a:ext>
            </a:extLst>
          </p:cNvPr>
          <p:cNvSpPr txBox="1"/>
          <p:nvPr/>
        </p:nvSpPr>
        <p:spPr>
          <a:xfrm>
            <a:off x="3459109" y="1054857"/>
            <a:ext cx="2031325" cy="646331"/>
          </a:xfrm>
          <a:prstGeom prst="rect">
            <a:avLst/>
          </a:prstGeom>
          <a:noFill/>
        </p:spPr>
        <p:txBody>
          <a:bodyPr wrap="none" rtlCol="0">
            <a:spAutoFit/>
          </a:bodyPr>
          <a:lstStyle/>
          <a:p>
            <a:r>
              <a:rPr lang="zh-CN" altLang="en-US" b="1" dirty="0">
                <a:solidFill>
                  <a:srgbClr val="013990"/>
                </a:solidFill>
              </a:rPr>
              <a:t>（输入层到</a:t>
            </a:r>
            <a:endParaRPr lang="en-US" altLang="zh-CN" b="1" dirty="0">
              <a:solidFill>
                <a:srgbClr val="013990"/>
              </a:solidFill>
            </a:endParaRPr>
          </a:p>
          <a:p>
            <a:r>
              <a:rPr lang="zh-CN" altLang="en-US" b="1" dirty="0">
                <a:solidFill>
                  <a:srgbClr val="013990"/>
                </a:solidFill>
              </a:rPr>
              <a:t>隐藏层权重更新）</a:t>
            </a:r>
          </a:p>
        </p:txBody>
      </p:sp>
      <p:pic>
        <p:nvPicPr>
          <p:cNvPr id="10" name="图片 9">
            <a:extLst>
              <a:ext uri="{FF2B5EF4-FFF2-40B4-BE49-F238E27FC236}">
                <a16:creationId xmlns:a16="http://schemas.microsoft.com/office/drawing/2014/main" id="{AB401E88-BA33-80F3-ADDC-55D048A7366C}"/>
              </a:ext>
            </a:extLst>
          </p:cNvPr>
          <p:cNvPicPr>
            <a:picLocks noChangeAspect="1"/>
          </p:cNvPicPr>
          <p:nvPr/>
        </p:nvPicPr>
        <p:blipFill rotWithShape="1">
          <a:blip r:embed="rId10"/>
          <a:srcRect t="14319"/>
          <a:stretch/>
        </p:blipFill>
        <p:spPr>
          <a:xfrm>
            <a:off x="773197" y="1154742"/>
            <a:ext cx="1193588" cy="446560"/>
          </a:xfrm>
          <a:prstGeom prst="rect">
            <a:avLst/>
          </a:prstGeom>
        </p:spPr>
      </p:pic>
      <p:pic>
        <p:nvPicPr>
          <p:cNvPr id="15" name="图片 14">
            <a:extLst>
              <a:ext uri="{FF2B5EF4-FFF2-40B4-BE49-F238E27FC236}">
                <a16:creationId xmlns:a16="http://schemas.microsoft.com/office/drawing/2014/main" id="{08F8D779-4C88-00F5-8111-9030B864CAB8}"/>
              </a:ext>
            </a:extLst>
          </p:cNvPr>
          <p:cNvPicPr>
            <a:picLocks noChangeAspect="1"/>
          </p:cNvPicPr>
          <p:nvPr/>
        </p:nvPicPr>
        <p:blipFill>
          <a:blip r:embed="rId11"/>
          <a:stretch>
            <a:fillRect/>
          </a:stretch>
        </p:blipFill>
        <p:spPr>
          <a:xfrm>
            <a:off x="2676353" y="1421669"/>
            <a:ext cx="410284" cy="266324"/>
          </a:xfrm>
          <a:prstGeom prst="rect">
            <a:avLst/>
          </a:prstGeom>
        </p:spPr>
      </p:pic>
      <p:pic>
        <p:nvPicPr>
          <p:cNvPr id="21" name="图片 20">
            <a:extLst>
              <a:ext uri="{FF2B5EF4-FFF2-40B4-BE49-F238E27FC236}">
                <a16:creationId xmlns:a16="http://schemas.microsoft.com/office/drawing/2014/main" id="{545AC652-59DE-0F55-D9BB-B1C2E4468B62}"/>
              </a:ext>
            </a:extLst>
          </p:cNvPr>
          <p:cNvPicPr>
            <a:picLocks noChangeAspect="1"/>
          </p:cNvPicPr>
          <p:nvPr/>
        </p:nvPicPr>
        <p:blipFill>
          <a:blip r:embed="rId11"/>
          <a:stretch>
            <a:fillRect/>
          </a:stretch>
        </p:blipFill>
        <p:spPr>
          <a:xfrm>
            <a:off x="973722" y="2266585"/>
            <a:ext cx="418850" cy="271884"/>
          </a:xfrm>
          <a:prstGeom prst="rect">
            <a:avLst/>
          </a:prstGeom>
        </p:spPr>
      </p:pic>
      <p:pic>
        <p:nvPicPr>
          <p:cNvPr id="27" name="图片 26">
            <a:extLst>
              <a:ext uri="{FF2B5EF4-FFF2-40B4-BE49-F238E27FC236}">
                <a16:creationId xmlns:a16="http://schemas.microsoft.com/office/drawing/2014/main" id="{35CA2D50-463F-9871-8B07-C773CB9B4681}"/>
              </a:ext>
            </a:extLst>
          </p:cNvPr>
          <p:cNvPicPr>
            <a:picLocks noChangeAspect="1"/>
          </p:cNvPicPr>
          <p:nvPr/>
        </p:nvPicPr>
        <p:blipFill>
          <a:blip r:embed="rId12"/>
          <a:stretch>
            <a:fillRect/>
          </a:stretch>
        </p:blipFill>
        <p:spPr>
          <a:xfrm>
            <a:off x="2047491" y="1807518"/>
            <a:ext cx="1411617" cy="787400"/>
          </a:xfrm>
          <a:prstGeom prst="rect">
            <a:avLst/>
          </a:prstGeom>
        </p:spPr>
      </p:pic>
      <p:pic>
        <p:nvPicPr>
          <p:cNvPr id="30" name="图片 29">
            <a:extLst>
              <a:ext uri="{FF2B5EF4-FFF2-40B4-BE49-F238E27FC236}">
                <a16:creationId xmlns:a16="http://schemas.microsoft.com/office/drawing/2014/main" id="{78AEDA84-1488-DBA1-097E-EC98DA0C7E32}"/>
              </a:ext>
            </a:extLst>
          </p:cNvPr>
          <p:cNvPicPr>
            <a:picLocks noChangeAspect="1"/>
          </p:cNvPicPr>
          <p:nvPr/>
        </p:nvPicPr>
        <p:blipFill>
          <a:blip r:embed="rId13"/>
          <a:stretch>
            <a:fillRect/>
          </a:stretch>
        </p:blipFill>
        <p:spPr>
          <a:xfrm>
            <a:off x="3815735" y="1897583"/>
            <a:ext cx="528547" cy="291083"/>
          </a:xfrm>
          <a:prstGeom prst="rect">
            <a:avLst/>
          </a:prstGeom>
        </p:spPr>
      </p:pic>
      <p:pic>
        <p:nvPicPr>
          <p:cNvPr id="33" name="图片 32">
            <a:extLst>
              <a:ext uri="{FF2B5EF4-FFF2-40B4-BE49-F238E27FC236}">
                <a16:creationId xmlns:a16="http://schemas.microsoft.com/office/drawing/2014/main" id="{C744851F-2D64-AB1E-4D62-E040CC00BD43}"/>
              </a:ext>
            </a:extLst>
          </p:cNvPr>
          <p:cNvPicPr>
            <a:picLocks noChangeAspect="1"/>
          </p:cNvPicPr>
          <p:nvPr/>
        </p:nvPicPr>
        <p:blipFill>
          <a:blip r:embed="rId14"/>
          <a:stretch>
            <a:fillRect/>
          </a:stretch>
        </p:blipFill>
        <p:spPr>
          <a:xfrm>
            <a:off x="3767895" y="2247247"/>
            <a:ext cx="649270" cy="366924"/>
          </a:xfrm>
          <a:prstGeom prst="rect">
            <a:avLst/>
          </a:prstGeom>
        </p:spPr>
      </p:pic>
      <p:pic>
        <p:nvPicPr>
          <p:cNvPr id="34" name="图片 4">
            <a:extLst>
              <a:ext uri="{FF2B5EF4-FFF2-40B4-BE49-F238E27FC236}">
                <a16:creationId xmlns:a16="http://schemas.microsoft.com/office/drawing/2014/main" id="{8FC60498-20A6-17CA-B491-96DED33A457B}"/>
              </a:ext>
            </a:extLst>
          </p:cNvPr>
          <p:cNvPicPr>
            <a:picLocks noChangeAspect="1"/>
          </p:cNvPicPr>
          <p:nvPr/>
        </p:nvPicPr>
        <p:blipFill rotWithShape="1">
          <a:blip r:embed="rId15">
            <a:extLst>
              <a:ext uri="{BEBA8EAE-BF5A-486C-A8C5-ECC9F3942E4B}">
                <a14:imgProps xmlns:a14="http://schemas.microsoft.com/office/drawing/2010/main">
                  <a14:imgLayer r:embed="rId16">
                    <a14:imgEffect>
                      <a14:sharpenSoften amount="50000"/>
                    </a14:imgEffect>
                  </a14:imgLayer>
                </a14:imgProps>
              </a:ext>
              <a:ext uri="{28A0092B-C50C-407E-A947-70E740481C1C}">
                <a14:useLocalDpi xmlns:a14="http://schemas.microsoft.com/office/drawing/2010/main" val="0"/>
              </a:ext>
            </a:extLst>
          </a:blip>
          <a:srcRect t="28632" r="35157"/>
          <a:stretch/>
        </p:blipFill>
        <p:spPr bwMode="auto">
          <a:xfrm>
            <a:off x="726639" y="2718586"/>
            <a:ext cx="4034325" cy="338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5">
            <a:extLst>
              <a:ext uri="{FF2B5EF4-FFF2-40B4-BE49-F238E27FC236}">
                <a16:creationId xmlns:a16="http://schemas.microsoft.com/office/drawing/2014/main" id="{67902211-DC90-2D39-A077-949BBCBBD30F}"/>
              </a:ext>
            </a:extLst>
          </p:cNvPr>
          <p:cNvPicPr>
            <a:picLocks noChangeAspect="1"/>
          </p:cNvPicPr>
          <p:nvPr/>
        </p:nvPicPr>
        <p:blipFill>
          <a:blip r:embed="rId17"/>
          <a:stretch>
            <a:fillRect/>
          </a:stretch>
        </p:blipFill>
        <p:spPr>
          <a:xfrm>
            <a:off x="2887088" y="5508554"/>
            <a:ext cx="234962" cy="317516"/>
          </a:xfrm>
          <a:prstGeom prst="rect">
            <a:avLst/>
          </a:prstGeom>
        </p:spPr>
      </p:pic>
      <p:pic>
        <p:nvPicPr>
          <p:cNvPr id="40" name="图片 39">
            <a:extLst>
              <a:ext uri="{FF2B5EF4-FFF2-40B4-BE49-F238E27FC236}">
                <a16:creationId xmlns:a16="http://schemas.microsoft.com/office/drawing/2014/main" id="{9B37DD3B-EA8D-06BA-3763-479459D2A2C8}"/>
              </a:ext>
            </a:extLst>
          </p:cNvPr>
          <p:cNvPicPr>
            <a:picLocks noChangeAspect="1"/>
          </p:cNvPicPr>
          <p:nvPr/>
        </p:nvPicPr>
        <p:blipFill>
          <a:blip r:embed="rId18"/>
          <a:stretch>
            <a:fillRect/>
          </a:stretch>
        </p:blipFill>
        <p:spPr>
          <a:xfrm>
            <a:off x="1295695" y="5625640"/>
            <a:ext cx="260363" cy="266714"/>
          </a:xfrm>
          <a:prstGeom prst="rect">
            <a:avLst/>
          </a:prstGeom>
        </p:spPr>
      </p:pic>
      <p:pic>
        <p:nvPicPr>
          <p:cNvPr id="44" name="图片 43">
            <a:extLst>
              <a:ext uri="{FF2B5EF4-FFF2-40B4-BE49-F238E27FC236}">
                <a16:creationId xmlns:a16="http://schemas.microsoft.com/office/drawing/2014/main" id="{4009CDF9-C9ED-4467-BEAD-5AABC6371838}"/>
              </a:ext>
            </a:extLst>
          </p:cNvPr>
          <p:cNvPicPr>
            <a:picLocks noChangeAspect="1"/>
          </p:cNvPicPr>
          <p:nvPr/>
        </p:nvPicPr>
        <p:blipFill>
          <a:blip r:embed="rId19"/>
          <a:stretch>
            <a:fillRect/>
          </a:stretch>
        </p:blipFill>
        <p:spPr>
          <a:xfrm>
            <a:off x="4474771" y="3429000"/>
            <a:ext cx="603331" cy="545869"/>
          </a:xfrm>
          <a:prstGeom prst="rect">
            <a:avLst/>
          </a:prstGeom>
        </p:spPr>
      </p:pic>
      <p:pic>
        <p:nvPicPr>
          <p:cNvPr id="48" name="图片 47">
            <a:extLst>
              <a:ext uri="{FF2B5EF4-FFF2-40B4-BE49-F238E27FC236}">
                <a16:creationId xmlns:a16="http://schemas.microsoft.com/office/drawing/2014/main" id="{453F804F-B047-E776-9C43-F83DEE001EA0}"/>
              </a:ext>
            </a:extLst>
          </p:cNvPr>
          <p:cNvPicPr>
            <a:picLocks noChangeAspect="1"/>
          </p:cNvPicPr>
          <p:nvPr/>
        </p:nvPicPr>
        <p:blipFill>
          <a:blip r:embed="rId20"/>
          <a:stretch>
            <a:fillRect/>
          </a:stretch>
        </p:blipFill>
        <p:spPr>
          <a:xfrm>
            <a:off x="2665168" y="3267750"/>
            <a:ext cx="234962" cy="266714"/>
          </a:xfrm>
          <a:prstGeom prst="rect">
            <a:avLst/>
          </a:prstGeom>
        </p:spPr>
      </p:pic>
      <p:pic>
        <p:nvPicPr>
          <p:cNvPr id="52" name="图片 51">
            <a:extLst>
              <a:ext uri="{FF2B5EF4-FFF2-40B4-BE49-F238E27FC236}">
                <a16:creationId xmlns:a16="http://schemas.microsoft.com/office/drawing/2014/main" id="{96EDD2A5-6626-6422-7D45-84AE6C6F2535}"/>
              </a:ext>
            </a:extLst>
          </p:cNvPr>
          <p:cNvPicPr>
            <a:picLocks noChangeAspect="1"/>
          </p:cNvPicPr>
          <p:nvPr/>
        </p:nvPicPr>
        <p:blipFill>
          <a:blip r:embed="rId21"/>
          <a:stretch>
            <a:fillRect/>
          </a:stretch>
        </p:blipFill>
        <p:spPr>
          <a:xfrm>
            <a:off x="2421790" y="3304314"/>
            <a:ext cx="178915" cy="178915"/>
          </a:xfrm>
          <a:prstGeom prst="rect">
            <a:avLst/>
          </a:prstGeom>
        </p:spPr>
      </p:pic>
      <p:pic>
        <p:nvPicPr>
          <p:cNvPr id="54" name="图片 53">
            <a:extLst>
              <a:ext uri="{FF2B5EF4-FFF2-40B4-BE49-F238E27FC236}">
                <a16:creationId xmlns:a16="http://schemas.microsoft.com/office/drawing/2014/main" id="{CB48517D-E19F-8B61-11EF-22B721A444A9}"/>
              </a:ext>
            </a:extLst>
          </p:cNvPr>
          <p:cNvPicPr>
            <a:picLocks noChangeAspect="1"/>
          </p:cNvPicPr>
          <p:nvPr/>
        </p:nvPicPr>
        <p:blipFill>
          <a:blip r:embed="rId22"/>
          <a:stretch>
            <a:fillRect/>
          </a:stretch>
        </p:blipFill>
        <p:spPr>
          <a:xfrm>
            <a:off x="1636097" y="3082053"/>
            <a:ext cx="298465" cy="222261"/>
          </a:xfrm>
          <a:prstGeom prst="rect">
            <a:avLst/>
          </a:prstGeom>
        </p:spPr>
      </p:pic>
      <p:pic>
        <p:nvPicPr>
          <p:cNvPr id="56" name="图片 55">
            <a:extLst>
              <a:ext uri="{FF2B5EF4-FFF2-40B4-BE49-F238E27FC236}">
                <a16:creationId xmlns:a16="http://schemas.microsoft.com/office/drawing/2014/main" id="{2117746C-9E73-0304-8CF9-8859631712E9}"/>
              </a:ext>
            </a:extLst>
          </p:cNvPr>
          <p:cNvPicPr>
            <a:picLocks noChangeAspect="1"/>
          </p:cNvPicPr>
          <p:nvPr/>
        </p:nvPicPr>
        <p:blipFill>
          <a:blip r:embed="rId23"/>
          <a:stretch>
            <a:fillRect/>
          </a:stretch>
        </p:blipFill>
        <p:spPr>
          <a:xfrm>
            <a:off x="973722" y="3261421"/>
            <a:ext cx="247663" cy="215911"/>
          </a:xfrm>
          <a:prstGeom prst="rect">
            <a:avLst/>
          </a:prstGeom>
        </p:spPr>
      </p:pic>
      <p:pic>
        <p:nvPicPr>
          <p:cNvPr id="58" name="图片 57">
            <a:extLst>
              <a:ext uri="{FF2B5EF4-FFF2-40B4-BE49-F238E27FC236}">
                <a16:creationId xmlns:a16="http://schemas.microsoft.com/office/drawing/2014/main" id="{DBA344DB-0A1F-C68E-0359-21FBBDC89F5F}"/>
              </a:ext>
            </a:extLst>
          </p:cNvPr>
          <p:cNvPicPr>
            <a:picLocks noChangeAspect="1"/>
          </p:cNvPicPr>
          <p:nvPr/>
        </p:nvPicPr>
        <p:blipFill>
          <a:blip r:embed="rId24"/>
          <a:stretch>
            <a:fillRect/>
          </a:stretch>
        </p:blipFill>
        <p:spPr>
          <a:xfrm>
            <a:off x="973722" y="4506196"/>
            <a:ext cx="302793" cy="216595"/>
          </a:xfrm>
          <a:prstGeom prst="rect">
            <a:avLst/>
          </a:prstGeom>
        </p:spPr>
      </p:pic>
    </p:spTree>
    <p:extLst>
      <p:ext uri="{BB962C8B-B14F-4D97-AF65-F5344CB8AC3E}">
        <p14:creationId xmlns:p14="http://schemas.microsoft.com/office/powerpoint/2010/main" val="273946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0507" y="138113"/>
            <a:ext cx="7886700" cy="570310"/>
          </a:xfrm>
        </p:spPr>
        <p:txBody>
          <a:bodyPr vert="horz" lIns="91440" tIns="45720" rIns="91440" bIns="45720" rtlCol="0" anchor="ctr">
            <a:normAutofit fontScale="90000"/>
          </a:bodyPr>
          <a:lstStyle/>
          <a:p>
            <a:r>
              <a:rPr altLang="en-US" dirty="0" err="1">
                <a:latin typeface="+mj-ea"/>
                <a:ea typeface="+mj-ea"/>
              </a:rPr>
              <a:t>基本原理</a:t>
            </a:r>
            <a:endParaRPr altLang="zh-CN" dirty="0">
              <a:latin typeface="+mj-ea"/>
              <a:ea typeface="+mj-ea"/>
            </a:endParaRPr>
          </a:p>
        </p:txBody>
      </p:sp>
      <p:sp>
        <p:nvSpPr>
          <p:cNvPr id="20483" name="内容占位符 2"/>
          <p:cNvSpPr>
            <a:spLocks noGrp="1"/>
          </p:cNvSpPr>
          <p:nvPr>
            <p:ph idx="1"/>
          </p:nvPr>
        </p:nvSpPr>
        <p:spPr>
          <a:xfrm>
            <a:off x="1663748" y="1348207"/>
            <a:ext cx="8857059" cy="3725465"/>
          </a:xfrm>
        </p:spPr>
        <p:txBody>
          <a:bodyPr>
            <a:noAutofit/>
          </a:bodyPr>
          <a:lstStyle/>
          <a:p>
            <a:pPr eaLnBrk="1" hangingPunct="1">
              <a:lnSpc>
                <a:spcPct val="150000"/>
              </a:lnSpc>
            </a:pPr>
            <a:r>
              <a:rPr altLang="en-US" sz="2000" dirty="0">
                <a:latin typeface="+mn-ea"/>
                <a:ea typeface="+mn-ea"/>
              </a:rPr>
              <a:t>神经网络是一种</a:t>
            </a:r>
            <a:r>
              <a:rPr altLang="en-US" sz="2000" dirty="0">
                <a:solidFill>
                  <a:srgbClr val="C00000"/>
                </a:solidFill>
                <a:latin typeface="+mn-ea"/>
                <a:ea typeface="+mn-ea"/>
              </a:rPr>
              <a:t>模拟大脑</a:t>
            </a:r>
            <a:r>
              <a:rPr altLang="en-US" sz="2000" dirty="0">
                <a:latin typeface="+mn-ea"/>
                <a:ea typeface="+mn-ea"/>
              </a:rPr>
              <a:t>的算法。神经网络是由具有适应性的</a:t>
            </a:r>
            <a:r>
              <a:rPr altLang="en-US" sz="2000" dirty="0">
                <a:solidFill>
                  <a:srgbClr val="C00000"/>
                </a:solidFill>
                <a:latin typeface="+mn-ea"/>
                <a:ea typeface="+mn-ea"/>
              </a:rPr>
              <a:t>简单单元</a:t>
            </a:r>
            <a:r>
              <a:rPr altLang="en-US" sz="2000" dirty="0">
                <a:latin typeface="+mn-ea"/>
                <a:ea typeface="+mn-ea"/>
              </a:rPr>
              <a:t>组成的广泛并行互连的网络，它的组织能够模拟生物神经系统对真实世界物体所作出的交互反应。</a:t>
            </a:r>
            <a:endParaRPr lang="en-US" altLang="zh-CN" sz="2000" dirty="0">
              <a:latin typeface="+mn-ea"/>
              <a:ea typeface="+mn-ea"/>
            </a:endParaRPr>
          </a:p>
          <a:p>
            <a:pPr eaLnBrk="1" hangingPunct="1">
              <a:lnSpc>
                <a:spcPct val="150000"/>
              </a:lnSpc>
            </a:pPr>
            <a:r>
              <a:rPr altLang="en-US" sz="2000" dirty="0">
                <a:latin typeface="+mn-ea"/>
                <a:ea typeface="+mn-ea"/>
              </a:rPr>
              <a:t>神经网络中最基本的成分是</a:t>
            </a:r>
            <a:r>
              <a:rPr altLang="en-US" sz="2000" dirty="0">
                <a:solidFill>
                  <a:srgbClr val="C00000"/>
                </a:solidFill>
                <a:latin typeface="+mn-ea"/>
                <a:ea typeface="+mn-ea"/>
              </a:rPr>
              <a:t>神经元模型</a:t>
            </a:r>
            <a:r>
              <a:rPr lang="en-US" altLang="zh-CN" sz="2000" dirty="0">
                <a:solidFill>
                  <a:srgbClr val="C00000"/>
                </a:solidFill>
                <a:latin typeface="+mn-ea"/>
                <a:ea typeface="+mn-ea"/>
              </a:rPr>
              <a:t>(Neural Model)(</a:t>
            </a:r>
            <a:r>
              <a:rPr altLang="en-US" sz="2000" dirty="0">
                <a:latin typeface="+mn-ea"/>
                <a:ea typeface="+mn-ea"/>
              </a:rPr>
              <a:t>又称</a:t>
            </a:r>
            <a:r>
              <a:rPr lang="en-US" altLang="zh-CN" sz="2000" dirty="0">
                <a:latin typeface="+mn-ea"/>
                <a:ea typeface="+mn-ea"/>
              </a:rPr>
              <a:t>Logistic unit)</a:t>
            </a:r>
            <a:r>
              <a:rPr altLang="en-US" sz="2000" dirty="0">
                <a:latin typeface="+mn-ea"/>
                <a:ea typeface="+mn-ea"/>
              </a:rPr>
              <a:t> ，即上述定义中的“简单单元”。 对于人类而言，视觉听觉是由大脑的神经中枢产生。而</a:t>
            </a:r>
            <a:r>
              <a:rPr altLang="en-US" sz="2000" dirty="0">
                <a:solidFill>
                  <a:srgbClr val="C00000"/>
                </a:solidFill>
                <a:latin typeface="+mn-ea"/>
                <a:ea typeface="+mn-ea"/>
              </a:rPr>
              <a:t>神经中枢</a:t>
            </a:r>
            <a:r>
              <a:rPr altLang="en-US" sz="2000" dirty="0">
                <a:latin typeface="+mn-ea"/>
                <a:ea typeface="+mn-ea"/>
              </a:rPr>
              <a:t>是由大量的神经元相互连接而成 。一个神经元通过树突接受其他神经元传来的化学物质（信息），从而改变该神经元的电位，当电位到达某一阙值</a:t>
            </a:r>
            <a:r>
              <a:rPr lang="en-US" altLang="zh-CN" sz="2000" dirty="0">
                <a:latin typeface="+mn-ea"/>
                <a:ea typeface="+mn-ea"/>
              </a:rPr>
              <a:t>(threshold)</a:t>
            </a:r>
            <a:r>
              <a:rPr altLang="en-US" sz="2000" dirty="0">
                <a:latin typeface="+mn-ea"/>
                <a:ea typeface="+mn-ea"/>
              </a:rPr>
              <a:t>时，该神经元被激活，即“兴奋”起来，从而通过轴突向其他神经元发送化学物质，如下图所示。</a:t>
            </a:r>
          </a:p>
        </p:txBody>
      </p:sp>
    </p:spTree>
    <p:extLst>
      <p:ext uri="{BB962C8B-B14F-4D97-AF65-F5344CB8AC3E}">
        <p14:creationId xmlns:p14="http://schemas.microsoft.com/office/powerpoint/2010/main" val="1583325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67C85-61DB-4B49-CA5F-E0F54926C22F}"/>
              </a:ext>
            </a:extLst>
          </p:cNvPr>
          <p:cNvSpPr>
            <a:spLocks noGrp="1"/>
          </p:cNvSpPr>
          <p:nvPr>
            <p:ph type="title"/>
          </p:nvPr>
        </p:nvSpPr>
        <p:spPr>
          <a:xfrm>
            <a:off x="2473645" y="64194"/>
            <a:ext cx="5195973" cy="787400"/>
          </a:xfrm>
        </p:spPr>
        <p:txBody>
          <a:bodyPr/>
          <a:lstStyle/>
          <a:p>
            <a:r>
              <a:rPr lang="zh-CN" altLang="en-US" dirty="0">
                <a:solidFill>
                  <a:srgbClr val="C00000"/>
                </a:solidFill>
              </a:rPr>
              <a:t>（关键是理解链式法则）</a:t>
            </a:r>
          </a:p>
        </p:txBody>
      </p:sp>
      <p:pic>
        <p:nvPicPr>
          <p:cNvPr id="5" name="内容占位符 4">
            <a:extLst>
              <a:ext uri="{FF2B5EF4-FFF2-40B4-BE49-F238E27FC236}">
                <a16:creationId xmlns:a16="http://schemas.microsoft.com/office/drawing/2014/main" id="{3D4F645C-DFD1-A14B-59CE-984E498D2208}"/>
              </a:ext>
            </a:extLst>
          </p:cNvPr>
          <p:cNvPicPr>
            <a:picLocks noChangeAspect="1"/>
          </p:cNvPicPr>
          <p:nvPr/>
        </p:nvPicPr>
        <p:blipFill>
          <a:blip r:embed="rId2"/>
          <a:stretch>
            <a:fillRect/>
          </a:stretch>
        </p:blipFill>
        <p:spPr>
          <a:xfrm>
            <a:off x="6222175" y="902045"/>
            <a:ext cx="5829457" cy="3214528"/>
          </a:xfrm>
          <a:prstGeom prst="rect">
            <a:avLst/>
          </a:prstGeom>
        </p:spPr>
      </p:pic>
      <p:graphicFrame>
        <p:nvGraphicFramePr>
          <p:cNvPr id="6" name="对象 5">
            <a:extLst>
              <a:ext uri="{FF2B5EF4-FFF2-40B4-BE49-F238E27FC236}">
                <a16:creationId xmlns:a16="http://schemas.microsoft.com/office/drawing/2014/main" id="{80C06096-7F39-E991-947D-17F173F589BF}"/>
              </a:ext>
            </a:extLst>
          </p:cNvPr>
          <p:cNvGraphicFramePr>
            <a:graphicFrameLocks noChangeAspect="1"/>
          </p:cNvGraphicFramePr>
          <p:nvPr/>
        </p:nvGraphicFramePr>
        <p:xfrm>
          <a:off x="804736" y="1099003"/>
          <a:ext cx="2250362" cy="558041"/>
        </p:xfrm>
        <a:graphic>
          <a:graphicData uri="http://schemas.openxmlformats.org/presentationml/2006/ole">
            <mc:AlternateContent xmlns:mc="http://schemas.openxmlformats.org/markup-compatibility/2006">
              <mc:Choice xmlns:v="urn:schemas-microsoft-com:vml" Requires="v">
                <p:oleObj name="Formula" r:id="rId3" imgW="1016280" imgH="251640" progId="Equation.Ribbit">
                  <p:embed/>
                </p:oleObj>
              </mc:Choice>
              <mc:Fallback>
                <p:oleObj name="Formula" r:id="rId3" imgW="1016280" imgH="251640" progId="Equation.Ribbit">
                  <p:embed/>
                  <p:pic>
                    <p:nvPicPr>
                      <p:cNvPr id="6" name="对象 5">
                        <a:extLst>
                          <a:ext uri="{FF2B5EF4-FFF2-40B4-BE49-F238E27FC236}">
                            <a16:creationId xmlns:a16="http://schemas.microsoft.com/office/drawing/2014/main" id="{80C06096-7F39-E991-947D-17F173F589BF}"/>
                          </a:ext>
                        </a:extLst>
                      </p:cNvPr>
                      <p:cNvPicPr/>
                      <p:nvPr/>
                    </p:nvPicPr>
                    <p:blipFill>
                      <a:blip r:embed="rId4"/>
                      <a:stretch>
                        <a:fillRect/>
                      </a:stretch>
                    </p:blipFill>
                    <p:spPr>
                      <a:xfrm>
                        <a:off x="804736" y="1099003"/>
                        <a:ext cx="2250362" cy="558041"/>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6B58232C-2803-6730-FB93-041DD1EAAE7E}"/>
              </a:ext>
            </a:extLst>
          </p:cNvPr>
          <p:cNvGraphicFramePr>
            <a:graphicFrameLocks noChangeAspect="1"/>
          </p:cNvGraphicFramePr>
          <p:nvPr/>
        </p:nvGraphicFramePr>
        <p:xfrm>
          <a:off x="773196" y="1776569"/>
          <a:ext cx="3533489" cy="832920"/>
        </p:xfrm>
        <a:graphic>
          <a:graphicData uri="http://schemas.openxmlformats.org/presentationml/2006/ole">
            <mc:AlternateContent xmlns:mc="http://schemas.openxmlformats.org/markup-compatibility/2006">
              <mc:Choice xmlns:v="urn:schemas-microsoft-com:vml" Requires="v">
                <p:oleObj name="Formula" r:id="rId5" imgW="1317240" imgH="311400" progId="Equation.Ribbit">
                  <p:embed/>
                </p:oleObj>
              </mc:Choice>
              <mc:Fallback>
                <p:oleObj name="Formula" r:id="rId5" imgW="1317240" imgH="311400" progId="Equation.Ribbit">
                  <p:embed/>
                  <p:pic>
                    <p:nvPicPr>
                      <p:cNvPr id="7" name="对象 6">
                        <a:extLst>
                          <a:ext uri="{FF2B5EF4-FFF2-40B4-BE49-F238E27FC236}">
                            <a16:creationId xmlns:a16="http://schemas.microsoft.com/office/drawing/2014/main" id="{6B58232C-2803-6730-FB93-041DD1EAAE7E}"/>
                          </a:ext>
                        </a:extLst>
                      </p:cNvPr>
                      <p:cNvPicPr/>
                      <p:nvPr/>
                    </p:nvPicPr>
                    <p:blipFill>
                      <a:blip r:embed="rId6"/>
                      <a:stretch>
                        <a:fillRect/>
                      </a:stretch>
                    </p:blipFill>
                    <p:spPr>
                      <a:xfrm>
                        <a:off x="773196" y="1776569"/>
                        <a:ext cx="3533489" cy="83292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1743CE9E-54CE-3ADD-23D8-A27797FE3647}"/>
              </a:ext>
            </a:extLst>
          </p:cNvPr>
          <p:cNvSpPr txBox="1"/>
          <p:nvPr/>
        </p:nvSpPr>
        <p:spPr>
          <a:xfrm>
            <a:off x="163033" y="50017"/>
            <a:ext cx="2367516" cy="707886"/>
          </a:xfrm>
          <a:prstGeom prst="rect">
            <a:avLst/>
          </a:prstGeom>
          <a:noFill/>
        </p:spPr>
        <p:txBody>
          <a:bodyPr wrap="square">
            <a:spAutoFit/>
          </a:bodyPr>
          <a:lstStyle/>
          <a:p>
            <a:r>
              <a:rPr lang="zh-CN" altLang="en-US" sz="4000" b="1" dirty="0">
                <a:effectLst>
                  <a:outerShdw blurRad="38100" dist="38100" dir="2700000" algn="tl">
                    <a:srgbClr val="000000">
                      <a:alpha val="43137"/>
                    </a:srgbClr>
                  </a:outerShdw>
                </a:effectLst>
              </a:rPr>
              <a:t>推导过程</a:t>
            </a:r>
          </a:p>
        </p:txBody>
      </p:sp>
      <p:pic>
        <p:nvPicPr>
          <p:cNvPr id="13" name="图片 12">
            <a:extLst>
              <a:ext uri="{FF2B5EF4-FFF2-40B4-BE49-F238E27FC236}">
                <a16:creationId xmlns:a16="http://schemas.microsoft.com/office/drawing/2014/main" id="{79C64250-B0D4-8A1F-0491-08625744EE02}"/>
              </a:ext>
            </a:extLst>
          </p:cNvPr>
          <p:cNvPicPr>
            <a:picLocks noChangeAspect="1"/>
          </p:cNvPicPr>
          <p:nvPr/>
        </p:nvPicPr>
        <p:blipFill>
          <a:blip r:embed="rId7"/>
          <a:stretch>
            <a:fillRect/>
          </a:stretch>
        </p:blipFill>
        <p:spPr>
          <a:xfrm>
            <a:off x="2473645" y="1031930"/>
            <a:ext cx="723937" cy="692186"/>
          </a:xfrm>
          <a:prstGeom prst="rect">
            <a:avLst/>
          </a:prstGeom>
        </p:spPr>
      </p:pic>
      <p:sp>
        <p:nvSpPr>
          <p:cNvPr id="17" name="文本框 16">
            <a:extLst>
              <a:ext uri="{FF2B5EF4-FFF2-40B4-BE49-F238E27FC236}">
                <a16:creationId xmlns:a16="http://schemas.microsoft.com/office/drawing/2014/main" id="{5CE8835B-252E-AD85-2DD7-B0AC6035836D}"/>
              </a:ext>
            </a:extLst>
          </p:cNvPr>
          <p:cNvSpPr txBox="1"/>
          <p:nvPr/>
        </p:nvSpPr>
        <p:spPr>
          <a:xfrm>
            <a:off x="9931658" y="3304314"/>
            <a:ext cx="1533703" cy="646331"/>
          </a:xfrm>
          <a:prstGeom prst="rect">
            <a:avLst/>
          </a:prstGeom>
          <a:noFill/>
        </p:spPr>
        <p:txBody>
          <a:bodyPr wrap="square">
            <a:spAutoFit/>
          </a:bodyPr>
          <a:lstStyle/>
          <a:p>
            <a:r>
              <a:rPr lang="en-US" altLang="zh-CN" b="1" dirty="0">
                <a:solidFill>
                  <a:srgbClr val="002060"/>
                </a:solidFill>
              </a:rPr>
              <a:t>k</a:t>
            </a:r>
            <a:r>
              <a:rPr lang="zh-CN" altLang="en-US" b="1" dirty="0">
                <a:solidFill>
                  <a:srgbClr val="002060"/>
                </a:solidFill>
              </a:rPr>
              <a:t>为训练样本的编号</a:t>
            </a:r>
          </a:p>
        </p:txBody>
      </p:sp>
      <p:pic>
        <p:nvPicPr>
          <p:cNvPr id="41" name="图片 40">
            <a:extLst>
              <a:ext uri="{FF2B5EF4-FFF2-40B4-BE49-F238E27FC236}">
                <a16:creationId xmlns:a16="http://schemas.microsoft.com/office/drawing/2014/main" id="{F6705C3F-7005-D0F1-9ADB-F9542909A13C}"/>
              </a:ext>
            </a:extLst>
          </p:cNvPr>
          <p:cNvPicPr>
            <a:picLocks noChangeAspect="1"/>
          </p:cNvPicPr>
          <p:nvPr/>
        </p:nvPicPr>
        <p:blipFill>
          <a:blip r:embed="rId8"/>
          <a:stretch>
            <a:fillRect/>
          </a:stretch>
        </p:blipFill>
        <p:spPr>
          <a:xfrm>
            <a:off x="3781463" y="2232877"/>
            <a:ext cx="693309" cy="376612"/>
          </a:xfrm>
          <a:prstGeom prst="rect">
            <a:avLst/>
          </a:prstGeom>
        </p:spPr>
      </p:pic>
      <p:sp>
        <p:nvSpPr>
          <p:cNvPr id="50" name="文本框 49">
            <a:extLst>
              <a:ext uri="{FF2B5EF4-FFF2-40B4-BE49-F238E27FC236}">
                <a16:creationId xmlns:a16="http://schemas.microsoft.com/office/drawing/2014/main" id="{79963322-DE0C-C106-FF95-1C478DF6AA4A}"/>
              </a:ext>
            </a:extLst>
          </p:cNvPr>
          <p:cNvSpPr txBox="1"/>
          <p:nvPr/>
        </p:nvSpPr>
        <p:spPr>
          <a:xfrm>
            <a:off x="3459109" y="1054857"/>
            <a:ext cx="2031325" cy="646331"/>
          </a:xfrm>
          <a:prstGeom prst="rect">
            <a:avLst/>
          </a:prstGeom>
          <a:noFill/>
        </p:spPr>
        <p:txBody>
          <a:bodyPr wrap="none" rtlCol="0">
            <a:spAutoFit/>
          </a:bodyPr>
          <a:lstStyle/>
          <a:p>
            <a:r>
              <a:rPr lang="zh-CN" altLang="en-US" b="1" dirty="0">
                <a:solidFill>
                  <a:srgbClr val="013990"/>
                </a:solidFill>
              </a:rPr>
              <a:t>（输入层到</a:t>
            </a:r>
            <a:endParaRPr lang="en-US" altLang="zh-CN" b="1" dirty="0">
              <a:solidFill>
                <a:srgbClr val="013990"/>
              </a:solidFill>
            </a:endParaRPr>
          </a:p>
          <a:p>
            <a:r>
              <a:rPr lang="zh-CN" altLang="en-US" b="1" dirty="0">
                <a:solidFill>
                  <a:srgbClr val="013990"/>
                </a:solidFill>
              </a:rPr>
              <a:t>隐藏层权重更新）</a:t>
            </a:r>
          </a:p>
        </p:txBody>
      </p:sp>
      <p:pic>
        <p:nvPicPr>
          <p:cNvPr id="10" name="图片 9">
            <a:extLst>
              <a:ext uri="{FF2B5EF4-FFF2-40B4-BE49-F238E27FC236}">
                <a16:creationId xmlns:a16="http://schemas.microsoft.com/office/drawing/2014/main" id="{AB401E88-BA33-80F3-ADDC-55D048A7366C}"/>
              </a:ext>
            </a:extLst>
          </p:cNvPr>
          <p:cNvPicPr>
            <a:picLocks noChangeAspect="1"/>
          </p:cNvPicPr>
          <p:nvPr/>
        </p:nvPicPr>
        <p:blipFill rotWithShape="1">
          <a:blip r:embed="rId9"/>
          <a:srcRect t="14319"/>
          <a:stretch/>
        </p:blipFill>
        <p:spPr>
          <a:xfrm>
            <a:off x="773197" y="1154742"/>
            <a:ext cx="1193588" cy="446560"/>
          </a:xfrm>
          <a:prstGeom prst="rect">
            <a:avLst/>
          </a:prstGeom>
        </p:spPr>
      </p:pic>
      <p:pic>
        <p:nvPicPr>
          <p:cNvPr id="15" name="图片 14">
            <a:extLst>
              <a:ext uri="{FF2B5EF4-FFF2-40B4-BE49-F238E27FC236}">
                <a16:creationId xmlns:a16="http://schemas.microsoft.com/office/drawing/2014/main" id="{08F8D779-4C88-00F5-8111-9030B864CAB8}"/>
              </a:ext>
            </a:extLst>
          </p:cNvPr>
          <p:cNvPicPr>
            <a:picLocks noChangeAspect="1"/>
          </p:cNvPicPr>
          <p:nvPr/>
        </p:nvPicPr>
        <p:blipFill>
          <a:blip r:embed="rId10"/>
          <a:stretch>
            <a:fillRect/>
          </a:stretch>
        </p:blipFill>
        <p:spPr>
          <a:xfrm>
            <a:off x="2676353" y="1421669"/>
            <a:ext cx="410284" cy="266324"/>
          </a:xfrm>
          <a:prstGeom prst="rect">
            <a:avLst/>
          </a:prstGeom>
        </p:spPr>
      </p:pic>
      <p:pic>
        <p:nvPicPr>
          <p:cNvPr id="21" name="图片 20">
            <a:extLst>
              <a:ext uri="{FF2B5EF4-FFF2-40B4-BE49-F238E27FC236}">
                <a16:creationId xmlns:a16="http://schemas.microsoft.com/office/drawing/2014/main" id="{545AC652-59DE-0F55-D9BB-B1C2E4468B62}"/>
              </a:ext>
            </a:extLst>
          </p:cNvPr>
          <p:cNvPicPr>
            <a:picLocks noChangeAspect="1"/>
          </p:cNvPicPr>
          <p:nvPr/>
        </p:nvPicPr>
        <p:blipFill>
          <a:blip r:embed="rId10"/>
          <a:stretch>
            <a:fillRect/>
          </a:stretch>
        </p:blipFill>
        <p:spPr>
          <a:xfrm>
            <a:off x="973722" y="2266585"/>
            <a:ext cx="418850" cy="271884"/>
          </a:xfrm>
          <a:prstGeom prst="rect">
            <a:avLst/>
          </a:prstGeom>
        </p:spPr>
      </p:pic>
      <p:pic>
        <p:nvPicPr>
          <p:cNvPr id="27" name="图片 26">
            <a:extLst>
              <a:ext uri="{FF2B5EF4-FFF2-40B4-BE49-F238E27FC236}">
                <a16:creationId xmlns:a16="http://schemas.microsoft.com/office/drawing/2014/main" id="{35CA2D50-463F-9871-8B07-C773CB9B4681}"/>
              </a:ext>
            </a:extLst>
          </p:cNvPr>
          <p:cNvPicPr>
            <a:picLocks noChangeAspect="1"/>
          </p:cNvPicPr>
          <p:nvPr/>
        </p:nvPicPr>
        <p:blipFill>
          <a:blip r:embed="rId11"/>
          <a:stretch>
            <a:fillRect/>
          </a:stretch>
        </p:blipFill>
        <p:spPr>
          <a:xfrm>
            <a:off x="2047491" y="1807518"/>
            <a:ext cx="1411617" cy="787400"/>
          </a:xfrm>
          <a:prstGeom prst="rect">
            <a:avLst/>
          </a:prstGeom>
        </p:spPr>
      </p:pic>
      <p:pic>
        <p:nvPicPr>
          <p:cNvPr id="30" name="图片 29">
            <a:extLst>
              <a:ext uri="{FF2B5EF4-FFF2-40B4-BE49-F238E27FC236}">
                <a16:creationId xmlns:a16="http://schemas.microsoft.com/office/drawing/2014/main" id="{78AEDA84-1488-DBA1-097E-EC98DA0C7E32}"/>
              </a:ext>
            </a:extLst>
          </p:cNvPr>
          <p:cNvPicPr>
            <a:picLocks noChangeAspect="1"/>
          </p:cNvPicPr>
          <p:nvPr/>
        </p:nvPicPr>
        <p:blipFill>
          <a:blip r:embed="rId12"/>
          <a:stretch>
            <a:fillRect/>
          </a:stretch>
        </p:blipFill>
        <p:spPr>
          <a:xfrm>
            <a:off x="3815735" y="1897583"/>
            <a:ext cx="528547" cy="291083"/>
          </a:xfrm>
          <a:prstGeom prst="rect">
            <a:avLst/>
          </a:prstGeom>
        </p:spPr>
      </p:pic>
      <p:pic>
        <p:nvPicPr>
          <p:cNvPr id="33" name="图片 32">
            <a:extLst>
              <a:ext uri="{FF2B5EF4-FFF2-40B4-BE49-F238E27FC236}">
                <a16:creationId xmlns:a16="http://schemas.microsoft.com/office/drawing/2014/main" id="{C744851F-2D64-AB1E-4D62-E040CC00BD43}"/>
              </a:ext>
            </a:extLst>
          </p:cNvPr>
          <p:cNvPicPr>
            <a:picLocks noChangeAspect="1"/>
          </p:cNvPicPr>
          <p:nvPr/>
        </p:nvPicPr>
        <p:blipFill>
          <a:blip r:embed="rId13"/>
          <a:stretch>
            <a:fillRect/>
          </a:stretch>
        </p:blipFill>
        <p:spPr>
          <a:xfrm>
            <a:off x="3767895" y="2247247"/>
            <a:ext cx="649270" cy="366924"/>
          </a:xfrm>
          <a:prstGeom prst="rect">
            <a:avLst/>
          </a:prstGeom>
        </p:spPr>
      </p:pic>
      <p:pic>
        <p:nvPicPr>
          <p:cNvPr id="34" name="图片 4">
            <a:extLst>
              <a:ext uri="{FF2B5EF4-FFF2-40B4-BE49-F238E27FC236}">
                <a16:creationId xmlns:a16="http://schemas.microsoft.com/office/drawing/2014/main" id="{8FC60498-20A6-17CA-B491-96DED33A457B}"/>
              </a:ext>
            </a:extLst>
          </p:cNvPr>
          <p:cNvPicPr>
            <a:picLocks noChangeAspect="1"/>
          </p:cNvPicPr>
          <p:nvPr/>
        </p:nvPicPr>
        <p:blipFill rotWithShape="1">
          <a:blip r:embed="rId14">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rcRect t="28632" r="35157"/>
          <a:stretch/>
        </p:blipFill>
        <p:spPr bwMode="auto">
          <a:xfrm>
            <a:off x="726639" y="2718586"/>
            <a:ext cx="4034325" cy="338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5">
            <a:extLst>
              <a:ext uri="{FF2B5EF4-FFF2-40B4-BE49-F238E27FC236}">
                <a16:creationId xmlns:a16="http://schemas.microsoft.com/office/drawing/2014/main" id="{67902211-DC90-2D39-A077-949BBCBBD30F}"/>
              </a:ext>
            </a:extLst>
          </p:cNvPr>
          <p:cNvPicPr>
            <a:picLocks noChangeAspect="1"/>
          </p:cNvPicPr>
          <p:nvPr/>
        </p:nvPicPr>
        <p:blipFill>
          <a:blip r:embed="rId16"/>
          <a:stretch>
            <a:fillRect/>
          </a:stretch>
        </p:blipFill>
        <p:spPr>
          <a:xfrm>
            <a:off x="2887088" y="5508554"/>
            <a:ext cx="234962" cy="317516"/>
          </a:xfrm>
          <a:prstGeom prst="rect">
            <a:avLst/>
          </a:prstGeom>
        </p:spPr>
      </p:pic>
      <p:pic>
        <p:nvPicPr>
          <p:cNvPr id="40" name="图片 39">
            <a:extLst>
              <a:ext uri="{FF2B5EF4-FFF2-40B4-BE49-F238E27FC236}">
                <a16:creationId xmlns:a16="http://schemas.microsoft.com/office/drawing/2014/main" id="{9B37DD3B-EA8D-06BA-3763-479459D2A2C8}"/>
              </a:ext>
            </a:extLst>
          </p:cNvPr>
          <p:cNvPicPr>
            <a:picLocks noChangeAspect="1"/>
          </p:cNvPicPr>
          <p:nvPr/>
        </p:nvPicPr>
        <p:blipFill>
          <a:blip r:embed="rId17"/>
          <a:stretch>
            <a:fillRect/>
          </a:stretch>
        </p:blipFill>
        <p:spPr>
          <a:xfrm>
            <a:off x="1295695" y="5625640"/>
            <a:ext cx="260363" cy="266714"/>
          </a:xfrm>
          <a:prstGeom prst="rect">
            <a:avLst/>
          </a:prstGeom>
        </p:spPr>
      </p:pic>
      <p:pic>
        <p:nvPicPr>
          <p:cNvPr id="44" name="图片 43">
            <a:extLst>
              <a:ext uri="{FF2B5EF4-FFF2-40B4-BE49-F238E27FC236}">
                <a16:creationId xmlns:a16="http://schemas.microsoft.com/office/drawing/2014/main" id="{4009CDF9-C9ED-4467-BEAD-5AABC6371838}"/>
              </a:ext>
            </a:extLst>
          </p:cNvPr>
          <p:cNvPicPr>
            <a:picLocks noChangeAspect="1"/>
          </p:cNvPicPr>
          <p:nvPr/>
        </p:nvPicPr>
        <p:blipFill>
          <a:blip r:embed="rId18"/>
          <a:stretch>
            <a:fillRect/>
          </a:stretch>
        </p:blipFill>
        <p:spPr>
          <a:xfrm>
            <a:off x="4474771" y="3429000"/>
            <a:ext cx="603331" cy="545869"/>
          </a:xfrm>
          <a:prstGeom prst="rect">
            <a:avLst/>
          </a:prstGeom>
        </p:spPr>
      </p:pic>
      <p:pic>
        <p:nvPicPr>
          <p:cNvPr id="48" name="图片 47">
            <a:extLst>
              <a:ext uri="{FF2B5EF4-FFF2-40B4-BE49-F238E27FC236}">
                <a16:creationId xmlns:a16="http://schemas.microsoft.com/office/drawing/2014/main" id="{453F804F-B047-E776-9C43-F83DEE001EA0}"/>
              </a:ext>
            </a:extLst>
          </p:cNvPr>
          <p:cNvPicPr>
            <a:picLocks noChangeAspect="1"/>
          </p:cNvPicPr>
          <p:nvPr/>
        </p:nvPicPr>
        <p:blipFill>
          <a:blip r:embed="rId19"/>
          <a:stretch>
            <a:fillRect/>
          </a:stretch>
        </p:blipFill>
        <p:spPr>
          <a:xfrm>
            <a:off x="2665168" y="3267750"/>
            <a:ext cx="234962" cy="266714"/>
          </a:xfrm>
          <a:prstGeom prst="rect">
            <a:avLst/>
          </a:prstGeom>
        </p:spPr>
      </p:pic>
      <p:pic>
        <p:nvPicPr>
          <p:cNvPr id="52" name="图片 51">
            <a:extLst>
              <a:ext uri="{FF2B5EF4-FFF2-40B4-BE49-F238E27FC236}">
                <a16:creationId xmlns:a16="http://schemas.microsoft.com/office/drawing/2014/main" id="{96EDD2A5-6626-6422-7D45-84AE6C6F2535}"/>
              </a:ext>
            </a:extLst>
          </p:cNvPr>
          <p:cNvPicPr>
            <a:picLocks noChangeAspect="1"/>
          </p:cNvPicPr>
          <p:nvPr/>
        </p:nvPicPr>
        <p:blipFill>
          <a:blip r:embed="rId20"/>
          <a:stretch>
            <a:fillRect/>
          </a:stretch>
        </p:blipFill>
        <p:spPr>
          <a:xfrm>
            <a:off x="2421790" y="3304314"/>
            <a:ext cx="178915" cy="178915"/>
          </a:xfrm>
          <a:prstGeom prst="rect">
            <a:avLst/>
          </a:prstGeom>
        </p:spPr>
      </p:pic>
      <p:pic>
        <p:nvPicPr>
          <p:cNvPr id="54" name="图片 53">
            <a:extLst>
              <a:ext uri="{FF2B5EF4-FFF2-40B4-BE49-F238E27FC236}">
                <a16:creationId xmlns:a16="http://schemas.microsoft.com/office/drawing/2014/main" id="{CB48517D-E19F-8B61-11EF-22B721A444A9}"/>
              </a:ext>
            </a:extLst>
          </p:cNvPr>
          <p:cNvPicPr>
            <a:picLocks noChangeAspect="1"/>
          </p:cNvPicPr>
          <p:nvPr/>
        </p:nvPicPr>
        <p:blipFill>
          <a:blip r:embed="rId21"/>
          <a:stretch>
            <a:fillRect/>
          </a:stretch>
        </p:blipFill>
        <p:spPr>
          <a:xfrm>
            <a:off x="1636097" y="3082053"/>
            <a:ext cx="298465" cy="222261"/>
          </a:xfrm>
          <a:prstGeom prst="rect">
            <a:avLst/>
          </a:prstGeom>
        </p:spPr>
      </p:pic>
      <p:pic>
        <p:nvPicPr>
          <p:cNvPr id="56" name="图片 55">
            <a:extLst>
              <a:ext uri="{FF2B5EF4-FFF2-40B4-BE49-F238E27FC236}">
                <a16:creationId xmlns:a16="http://schemas.microsoft.com/office/drawing/2014/main" id="{2117746C-9E73-0304-8CF9-8859631712E9}"/>
              </a:ext>
            </a:extLst>
          </p:cNvPr>
          <p:cNvPicPr>
            <a:picLocks noChangeAspect="1"/>
          </p:cNvPicPr>
          <p:nvPr/>
        </p:nvPicPr>
        <p:blipFill>
          <a:blip r:embed="rId22"/>
          <a:stretch>
            <a:fillRect/>
          </a:stretch>
        </p:blipFill>
        <p:spPr>
          <a:xfrm>
            <a:off x="973722" y="3261421"/>
            <a:ext cx="247663" cy="215911"/>
          </a:xfrm>
          <a:prstGeom prst="rect">
            <a:avLst/>
          </a:prstGeom>
        </p:spPr>
      </p:pic>
      <p:pic>
        <p:nvPicPr>
          <p:cNvPr id="58" name="图片 57">
            <a:extLst>
              <a:ext uri="{FF2B5EF4-FFF2-40B4-BE49-F238E27FC236}">
                <a16:creationId xmlns:a16="http://schemas.microsoft.com/office/drawing/2014/main" id="{DBA344DB-0A1F-C68E-0359-21FBBDC89F5F}"/>
              </a:ext>
            </a:extLst>
          </p:cNvPr>
          <p:cNvPicPr>
            <a:picLocks noChangeAspect="1"/>
          </p:cNvPicPr>
          <p:nvPr/>
        </p:nvPicPr>
        <p:blipFill>
          <a:blip r:embed="rId23"/>
          <a:stretch>
            <a:fillRect/>
          </a:stretch>
        </p:blipFill>
        <p:spPr>
          <a:xfrm>
            <a:off x="973722" y="4506196"/>
            <a:ext cx="302793" cy="216595"/>
          </a:xfrm>
          <a:prstGeom prst="rect">
            <a:avLst/>
          </a:prstGeom>
        </p:spPr>
      </p:pic>
      <p:graphicFrame>
        <p:nvGraphicFramePr>
          <p:cNvPr id="3" name="对象 2">
            <a:extLst>
              <a:ext uri="{FF2B5EF4-FFF2-40B4-BE49-F238E27FC236}">
                <a16:creationId xmlns:a16="http://schemas.microsoft.com/office/drawing/2014/main" id="{64D29360-0AE4-EE80-8314-1BEE0DA273AB}"/>
              </a:ext>
            </a:extLst>
          </p:cNvPr>
          <p:cNvGraphicFramePr>
            <a:graphicFrameLocks noChangeAspect="1"/>
          </p:cNvGraphicFramePr>
          <p:nvPr>
            <p:extLst>
              <p:ext uri="{D42A27DB-BD31-4B8C-83A1-F6EECF244321}">
                <p14:modId xmlns:p14="http://schemas.microsoft.com/office/powerpoint/2010/main" val="3607024037"/>
              </p:ext>
            </p:extLst>
          </p:nvPr>
        </p:nvGraphicFramePr>
        <p:xfrm>
          <a:off x="4857721" y="4287588"/>
          <a:ext cx="3869152" cy="1743869"/>
        </p:xfrm>
        <a:graphic>
          <a:graphicData uri="http://schemas.openxmlformats.org/presentationml/2006/ole">
            <mc:AlternateContent xmlns:mc="http://schemas.openxmlformats.org/markup-compatibility/2006">
              <mc:Choice xmlns:v="urn:schemas-microsoft-com:vml" Requires="v">
                <p:oleObj name="Formula" r:id="rId24" imgW="1962360" imgH="884160" progId="Equation.Ribbit">
                  <p:embed/>
                </p:oleObj>
              </mc:Choice>
              <mc:Fallback>
                <p:oleObj name="Formula" r:id="rId24" imgW="1962360" imgH="884160" progId="Equation.Ribbit">
                  <p:embed/>
                  <p:pic>
                    <p:nvPicPr>
                      <p:cNvPr id="11" name="对象 10"/>
                      <p:cNvPicPr/>
                      <p:nvPr/>
                    </p:nvPicPr>
                    <p:blipFill>
                      <a:blip r:embed="rId25"/>
                      <a:stretch>
                        <a:fillRect/>
                      </a:stretch>
                    </p:blipFill>
                    <p:spPr>
                      <a:xfrm>
                        <a:off x="4857721" y="4287588"/>
                        <a:ext cx="3869152" cy="1743869"/>
                      </a:xfrm>
                      <a:prstGeom prst="rect">
                        <a:avLst/>
                      </a:prstGeom>
                      <a:solidFill>
                        <a:srgbClr val="C00000"/>
                      </a:solidFill>
                    </p:spPr>
                  </p:pic>
                </p:oleObj>
              </mc:Fallback>
            </mc:AlternateContent>
          </a:graphicData>
        </a:graphic>
      </p:graphicFrame>
      <p:pic>
        <p:nvPicPr>
          <p:cNvPr id="8" name="图片 7">
            <a:extLst>
              <a:ext uri="{FF2B5EF4-FFF2-40B4-BE49-F238E27FC236}">
                <a16:creationId xmlns:a16="http://schemas.microsoft.com/office/drawing/2014/main" id="{3A6B20EC-3837-41CB-BEA7-8C6EECA01306}"/>
              </a:ext>
            </a:extLst>
          </p:cNvPr>
          <p:cNvPicPr>
            <a:picLocks noChangeAspect="1"/>
          </p:cNvPicPr>
          <p:nvPr/>
        </p:nvPicPr>
        <p:blipFill>
          <a:blip r:embed="rId26"/>
          <a:stretch>
            <a:fillRect/>
          </a:stretch>
        </p:blipFill>
        <p:spPr>
          <a:xfrm>
            <a:off x="9225737" y="4726084"/>
            <a:ext cx="2825895" cy="698536"/>
          </a:xfrm>
          <a:prstGeom prst="rect">
            <a:avLst/>
          </a:prstGeom>
        </p:spPr>
      </p:pic>
      <p:sp>
        <p:nvSpPr>
          <p:cNvPr id="9" name="箭头: 燕尾形 8">
            <a:extLst>
              <a:ext uri="{FF2B5EF4-FFF2-40B4-BE49-F238E27FC236}">
                <a16:creationId xmlns:a16="http://schemas.microsoft.com/office/drawing/2014/main" id="{48EBE52E-07A3-FB92-B230-C10818936D60}"/>
              </a:ext>
            </a:extLst>
          </p:cNvPr>
          <p:cNvSpPr/>
          <p:nvPr/>
        </p:nvSpPr>
        <p:spPr>
          <a:xfrm>
            <a:off x="8858774" y="4924338"/>
            <a:ext cx="453006" cy="32717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015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2"/>
          <a:stretch>
            <a:fillRect/>
          </a:stretch>
        </p:blipFill>
        <p:spPr>
          <a:xfrm>
            <a:off x="6749446" y="133679"/>
            <a:ext cx="4786774" cy="2639563"/>
          </a:xfrm>
          <a:prstGeom prst="rect">
            <a:avLst/>
          </a:prstGeom>
          <a:ln>
            <a:solidFill>
              <a:srgbClr val="023A91"/>
            </a:solidFill>
          </a:ln>
        </p:spPr>
      </p:pic>
      <p:sp>
        <p:nvSpPr>
          <p:cNvPr id="2" name="标题 1"/>
          <p:cNvSpPr>
            <a:spLocks noGrp="1"/>
          </p:cNvSpPr>
          <p:nvPr>
            <p:ph type="title"/>
          </p:nvPr>
        </p:nvSpPr>
        <p:spPr>
          <a:xfrm>
            <a:off x="240777" y="137394"/>
            <a:ext cx="3493503" cy="777874"/>
          </a:xfrm>
        </p:spPr>
        <p:txBody>
          <a:bodyPr/>
          <a:lstStyle/>
          <a:p>
            <a:r>
              <a:rPr lang="zh-CN" altLang="en-US" sz="3600" b="1" dirty="0">
                <a:effectLst>
                  <a:outerShdw blurRad="38100" dist="38100" dir="2700000" algn="tl">
                    <a:srgbClr val="000000">
                      <a:alpha val="43137"/>
                    </a:srgbClr>
                  </a:outerShdw>
                </a:effectLst>
              </a:rPr>
              <a:t>推导过程</a:t>
            </a:r>
          </a:p>
        </p:txBody>
      </p:sp>
      <p:sp>
        <p:nvSpPr>
          <p:cNvPr id="3" name="内容占位符 2"/>
          <p:cNvSpPr>
            <a:spLocks noGrp="1"/>
          </p:cNvSpPr>
          <p:nvPr>
            <p:ph idx="1"/>
          </p:nvPr>
        </p:nvSpPr>
        <p:spPr>
          <a:xfrm>
            <a:off x="166467" y="1009965"/>
            <a:ext cx="8616950" cy="5269279"/>
          </a:xfrm>
        </p:spPr>
        <p:txBody>
          <a:bodyPr>
            <a:normAutofit/>
          </a:bodyPr>
          <a:lstStyle/>
          <a:p>
            <a:pPr marL="0" indent="0">
              <a:lnSpc>
                <a:spcPct val="100000"/>
              </a:lnSpc>
              <a:buNone/>
            </a:pPr>
            <a:r>
              <a:rPr lang="zh-CN" altLang="en-US" sz="2000" dirty="0"/>
              <a:t>类似的可以推导出：</a:t>
            </a:r>
            <a:endParaRPr lang="en-US" altLang="zh-CN" sz="2000" dirty="0"/>
          </a:p>
          <a:p>
            <a:pPr marL="342900" indent="-342900">
              <a:lnSpc>
                <a:spcPct val="100000"/>
              </a:lnSpc>
              <a:buFont typeface="Wingdings" panose="05000000000000000000" pitchFamily="2" charset="2"/>
              <a:buChar char="l"/>
            </a:pPr>
            <a:endParaRPr lang="en-US" altLang="zh-CN" sz="2000"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en-US" altLang="zh-CN" sz="2000" dirty="0"/>
          </a:p>
          <a:p>
            <a:pPr marL="0" indent="0">
              <a:lnSpc>
                <a:spcPct val="100000"/>
              </a:lnSpc>
              <a:buNone/>
            </a:pPr>
            <a:r>
              <a:rPr lang="zh-CN" altLang="en-US" sz="2000" dirty="0"/>
              <a:t>其中</a:t>
            </a: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342900" indent="-342900">
              <a:lnSpc>
                <a:spcPct val="100000"/>
              </a:lnSpc>
              <a:buFont typeface="Wingdings" panose="05000000000000000000" pitchFamily="2" charset="2"/>
              <a:buChar char="l"/>
            </a:pPr>
            <a:endParaRPr lang="en-US" altLang="zh-CN" sz="2000" dirty="0"/>
          </a:p>
          <a:p>
            <a:pPr marL="342900" indent="-342900">
              <a:lnSpc>
                <a:spcPct val="100000"/>
              </a:lnSpc>
              <a:buFont typeface="Wingdings" panose="05000000000000000000" pitchFamily="2" charset="2"/>
              <a:buChar char="l"/>
            </a:pPr>
            <a:endParaRPr lang="en-US" altLang="zh-CN" dirty="0"/>
          </a:p>
          <a:p>
            <a:pPr marL="0" indent="0">
              <a:lnSpc>
                <a:spcPct val="100000"/>
              </a:lnSpc>
              <a:buNone/>
            </a:pPr>
            <a:endParaRPr lang="en-US" altLang="zh-CN" sz="2000" i="1"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28" name="对象 27"/>
          <p:cNvGraphicFramePr>
            <a:graphicFrameLocks noChangeAspect="1"/>
          </p:cNvGraphicFramePr>
          <p:nvPr>
            <p:extLst>
              <p:ext uri="{D42A27DB-BD31-4B8C-83A1-F6EECF244321}">
                <p14:modId xmlns:p14="http://schemas.microsoft.com/office/powerpoint/2010/main" val="257033572"/>
              </p:ext>
            </p:extLst>
          </p:nvPr>
        </p:nvGraphicFramePr>
        <p:xfrm>
          <a:off x="1096963" y="1466850"/>
          <a:ext cx="3194050" cy="1374775"/>
        </p:xfrm>
        <a:graphic>
          <a:graphicData uri="http://schemas.openxmlformats.org/presentationml/2006/ole">
            <mc:AlternateContent xmlns:mc="http://schemas.openxmlformats.org/markup-compatibility/2006">
              <mc:Choice xmlns:v="urn:schemas-microsoft-com:vml" Requires="v">
                <p:oleObj name="Formula" r:id="rId3" imgW="1441800" imgH="622440" progId="Equation.Ribbit">
                  <p:embed/>
                </p:oleObj>
              </mc:Choice>
              <mc:Fallback>
                <p:oleObj name="Formula" r:id="rId3" imgW="1441800" imgH="622440" progId="Equation.Ribbit">
                  <p:embed/>
                  <p:pic>
                    <p:nvPicPr>
                      <p:cNvPr id="28" name="对象 27"/>
                      <p:cNvPicPr/>
                      <p:nvPr/>
                    </p:nvPicPr>
                    <p:blipFill>
                      <a:blip r:embed="rId4"/>
                      <a:stretch>
                        <a:fillRect/>
                      </a:stretch>
                    </p:blipFill>
                    <p:spPr>
                      <a:xfrm>
                        <a:off x="1096963" y="1466850"/>
                        <a:ext cx="3194050" cy="137477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019421448"/>
              </p:ext>
            </p:extLst>
          </p:nvPr>
        </p:nvGraphicFramePr>
        <p:xfrm>
          <a:off x="866551" y="3379668"/>
          <a:ext cx="3869152" cy="1743869"/>
        </p:xfrm>
        <a:graphic>
          <a:graphicData uri="http://schemas.openxmlformats.org/presentationml/2006/ole">
            <mc:AlternateContent xmlns:mc="http://schemas.openxmlformats.org/markup-compatibility/2006">
              <mc:Choice xmlns:v="urn:schemas-microsoft-com:vml" Requires="v">
                <p:oleObj name="Formula" r:id="rId5" imgW="1962360" imgH="884160" progId="Equation.Ribbit">
                  <p:embed/>
                </p:oleObj>
              </mc:Choice>
              <mc:Fallback>
                <p:oleObj name="Formula" r:id="rId5" imgW="1962360" imgH="884160" progId="Equation.Ribbit">
                  <p:embed/>
                  <p:pic>
                    <p:nvPicPr>
                      <p:cNvPr id="11" name="对象 10"/>
                      <p:cNvPicPr/>
                      <p:nvPr/>
                    </p:nvPicPr>
                    <p:blipFill>
                      <a:blip r:embed="rId6"/>
                      <a:stretch>
                        <a:fillRect/>
                      </a:stretch>
                    </p:blipFill>
                    <p:spPr>
                      <a:xfrm>
                        <a:off x="866551" y="3379668"/>
                        <a:ext cx="3869152" cy="1743869"/>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708314" y="3379668"/>
          <a:ext cx="3663950" cy="1878012"/>
        </p:xfrm>
        <a:graphic>
          <a:graphicData uri="http://schemas.openxmlformats.org/presentationml/2006/ole">
            <mc:AlternateContent xmlns:mc="http://schemas.openxmlformats.org/markup-compatibility/2006">
              <mc:Choice xmlns:v="urn:schemas-microsoft-com:vml" Requires="v">
                <p:oleObj name="Formula" r:id="rId7" imgW="1978920" imgH="1014840" progId="Equation.Ribbit">
                  <p:embed/>
                </p:oleObj>
              </mc:Choice>
              <mc:Fallback>
                <p:oleObj name="Formula" r:id="rId7" imgW="1978920" imgH="1014840" progId="Equation.Ribbit">
                  <p:embed/>
                  <p:pic>
                    <p:nvPicPr>
                      <p:cNvPr id="4" name="对象 3"/>
                      <p:cNvPicPr/>
                      <p:nvPr/>
                    </p:nvPicPr>
                    <p:blipFill>
                      <a:blip r:embed="rId8"/>
                      <a:stretch>
                        <a:fillRect/>
                      </a:stretch>
                    </p:blipFill>
                    <p:spPr>
                      <a:xfrm>
                        <a:off x="6708314" y="3379668"/>
                        <a:ext cx="3663950" cy="1878012"/>
                      </a:xfrm>
                      <a:prstGeom prst="rect">
                        <a:avLst/>
                      </a:prstGeom>
                    </p:spPr>
                  </p:pic>
                </p:oleObj>
              </mc:Fallback>
            </mc:AlternateContent>
          </a:graphicData>
        </a:graphic>
      </p:graphicFrame>
      <p:sp>
        <p:nvSpPr>
          <p:cNvPr id="5" name="矩形 4">
            <a:extLst>
              <a:ext uri="{FF2B5EF4-FFF2-40B4-BE49-F238E27FC236}">
                <a16:creationId xmlns:a16="http://schemas.microsoft.com/office/drawing/2014/main" id="{DA67CB99-D0CE-58C4-58C2-C7EC64B19329}"/>
              </a:ext>
            </a:extLst>
          </p:cNvPr>
          <p:cNvSpPr/>
          <p:nvPr/>
        </p:nvSpPr>
        <p:spPr>
          <a:xfrm>
            <a:off x="1156617" y="1453461"/>
            <a:ext cx="1955699" cy="453005"/>
          </a:xfrm>
          <a:prstGeom prst="rect">
            <a:avLst/>
          </a:prstGeom>
          <a:no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4">
            <a:extLst>
              <a:ext uri="{FF2B5EF4-FFF2-40B4-BE49-F238E27FC236}">
                <a16:creationId xmlns:a16="http://schemas.microsoft.com/office/drawing/2014/main" id="{F2ADC3A4-593A-3546-C395-14CEE84B7171}"/>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933017" y="3555602"/>
            <a:ext cx="6221671" cy="474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11D4E0C2-EAE4-BCC5-8FD4-455A28E698D4}"/>
              </a:ext>
            </a:extLst>
          </p:cNvPr>
          <p:cNvPicPr>
            <a:picLocks noChangeAspect="1"/>
          </p:cNvPicPr>
          <p:nvPr/>
        </p:nvPicPr>
        <p:blipFill>
          <a:blip r:embed="rId11"/>
          <a:stretch>
            <a:fillRect/>
          </a:stretch>
        </p:blipFill>
        <p:spPr>
          <a:xfrm>
            <a:off x="280564" y="5197907"/>
            <a:ext cx="4210266" cy="1460575"/>
          </a:xfrm>
          <a:prstGeom prst="rect">
            <a:avLst/>
          </a:prstGeom>
        </p:spPr>
      </p:pic>
    </p:spTree>
    <p:extLst>
      <p:ext uri="{BB962C8B-B14F-4D97-AF65-F5344CB8AC3E}">
        <p14:creationId xmlns:p14="http://schemas.microsoft.com/office/powerpoint/2010/main" val="586268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39185" y="1221936"/>
            <a:ext cx="7907280" cy="4930775"/>
          </a:xfrm>
        </p:spPr>
      </p:pic>
      <p:sp>
        <p:nvSpPr>
          <p:cNvPr id="3" name="矩形 2"/>
          <p:cNvSpPr/>
          <p:nvPr/>
        </p:nvSpPr>
        <p:spPr>
          <a:xfrm>
            <a:off x="1784350" y="820738"/>
            <a:ext cx="2355132" cy="553998"/>
          </a:xfrm>
          <a:prstGeom prst="rect">
            <a:avLst/>
          </a:prstGeom>
        </p:spPr>
        <p:txBody>
          <a:bodyPr wrap="none">
            <a:spAutoFit/>
          </a:bodyPr>
          <a:lstStyle/>
          <a:p>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1503992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01347" y="1383633"/>
            <a:ext cx="8250220" cy="5343438"/>
          </a:xfrm>
        </p:spPr>
      </p:pic>
      <p:sp>
        <p:nvSpPr>
          <p:cNvPr id="5" name="矩形 4"/>
          <p:cNvSpPr/>
          <p:nvPr/>
        </p:nvSpPr>
        <p:spPr>
          <a:xfrm>
            <a:off x="1910689" y="917389"/>
            <a:ext cx="2355132" cy="553998"/>
          </a:xfrm>
          <a:prstGeom prst="rect">
            <a:avLst/>
          </a:prstGeom>
        </p:spPr>
        <p:txBody>
          <a:bodyPr wrap="none">
            <a:spAutoFit/>
          </a:bodyPr>
          <a:lstStyle/>
          <a:p>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算法实验</a:t>
            </a:r>
            <a:endParaRPr lang="en-US" altLang="zh-CN" sz="30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388906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5222" y="120849"/>
            <a:ext cx="7886700" cy="570310"/>
          </a:xfrm>
        </p:spPr>
        <p:txBody>
          <a:bodyPr vert="horz" lIns="91440" tIns="45720" rIns="91440" bIns="45720" rtlCol="0" anchor="ctr">
            <a:normAutofit fontScale="90000"/>
          </a:bodyPr>
          <a:lstStyle/>
          <a:p>
            <a:r>
              <a:rPr lang="en-US" altLang="zh-CN" dirty="0" err="1"/>
              <a:t>BP</a:t>
            </a:r>
            <a:r>
              <a:rPr altLang="en-US" dirty="0" err="1"/>
              <a:t>神经网络计算</a:t>
            </a:r>
            <a:r>
              <a:rPr lang="zh-CN" altLang="en-US" dirty="0"/>
              <a:t>实例</a:t>
            </a:r>
            <a:endParaRPr altLang="zh-CN" dirty="0"/>
          </a:p>
        </p:txBody>
      </p:sp>
      <p:sp>
        <p:nvSpPr>
          <p:cNvPr id="5" name="矩形 4"/>
          <p:cNvSpPr/>
          <p:nvPr/>
        </p:nvSpPr>
        <p:spPr>
          <a:xfrm>
            <a:off x="1559719" y="3537347"/>
            <a:ext cx="33480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nSpc>
                <a:spcPct val="150000"/>
              </a:lnSpc>
              <a:spcBef>
                <a:spcPts val="1350"/>
              </a:spcBef>
              <a:buClr>
                <a:schemeClr val="accent1"/>
              </a:buClr>
              <a:buFont typeface="Wingdings" panose="05000000000000000000" pitchFamily="2" charset="2"/>
              <a:buChar char="l"/>
              <a:defRPr/>
            </a:pPr>
            <a:endParaRPr lang="zh-CN" altLang="en-US" dirty="0">
              <a:ea typeface="Microsoft YaHei UI" panose="020B0503020204020204" pitchFamily="34" charset="-122"/>
            </a:endParaRPr>
          </a:p>
        </p:txBody>
      </p:sp>
      <p:pic>
        <p:nvPicPr>
          <p:cNvPr id="52228"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72151" y="1269207"/>
            <a:ext cx="4836319" cy="3821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图片 6"/>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646635" y="2153654"/>
            <a:ext cx="4185803" cy="1815891"/>
          </a:xfrm>
          <a:prstGeom prst="rect">
            <a:avLst/>
          </a:prstGeom>
          <a:noFill/>
          <a:ln w="12700">
            <a:solidFill>
              <a:srgbClr val="023A91"/>
            </a:solidFill>
            <a:miter lim="800000"/>
            <a:headEnd/>
            <a:tailEnd/>
          </a:ln>
          <a:extLst>
            <a:ext uri="{909E8E84-426E-40DD-AFC4-6F175D3DCCD1}">
              <a14:hiddenFill xmlns:a14="http://schemas.microsoft.com/office/drawing/2010/main">
                <a:solidFill>
                  <a:srgbClr val="FFFFFF"/>
                </a:solidFill>
              </a14:hiddenFill>
            </a:ext>
          </a:extLst>
        </p:spPr>
      </p:pic>
      <p:pic>
        <p:nvPicPr>
          <p:cNvPr id="52230"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5223" y="5156598"/>
            <a:ext cx="81581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251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24001" y="1011936"/>
            <a:ext cx="5153708" cy="489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图片 4"/>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707974" y="5003067"/>
            <a:ext cx="3577574" cy="132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5">
            <a:extLst>
              <a:ext uri="{FF2B5EF4-FFF2-40B4-BE49-F238E27FC236}">
                <a16:creationId xmlns:a16="http://schemas.microsoft.com/office/drawing/2014/main" id="{7676305E-0B22-5022-00A0-FB7CD32714A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1644" y="50518"/>
            <a:ext cx="3947357" cy="311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0290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6320" b="31696"/>
          <a:stretch/>
        </p:blipFill>
        <p:spPr bwMode="auto">
          <a:xfrm>
            <a:off x="1671305" y="433059"/>
            <a:ext cx="6159323" cy="264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90302"/>
          <a:stretch>
            <a:fillRect/>
          </a:stretch>
        </p:blipFill>
        <p:spPr bwMode="auto">
          <a:xfrm>
            <a:off x="1671305" y="3429000"/>
            <a:ext cx="6159706" cy="35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671304" y="5032121"/>
            <a:ext cx="7398544" cy="96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nSpc>
                <a:spcPct val="150000"/>
              </a:lnSpc>
              <a:spcBef>
                <a:spcPts val="1350"/>
              </a:spcBef>
              <a:buClr>
                <a:schemeClr val="accent1"/>
              </a:buClr>
              <a:buFont typeface="Wingdings" panose="05000000000000000000" pitchFamily="2" charset="2"/>
              <a:buChar char="l"/>
              <a:defRPr/>
            </a:pPr>
            <a:r>
              <a:rPr lang="zh-CN" altLang="en-US" dirty="0">
                <a:ea typeface="Microsoft YaHei UI" panose="020B0503020204020204" pitchFamily="34" charset="-122"/>
              </a:rPr>
              <a:t>输出值为</a:t>
            </a:r>
            <a:r>
              <a:rPr lang="en-US" altLang="zh-CN" dirty="0">
                <a:ea typeface="Microsoft YaHei UI" panose="020B0503020204020204" pitchFamily="34" charset="-122"/>
              </a:rPr>
              <a:t>[0.75136079 , 0.772928465]</a:t>
            </a:r>
            <a:r>
              <a:rPr lang="zh-CN" altLang="en-US" dirty="0">
                <a:ea typeface="Microsoft YaHei UI" panose="020B0503020204020204" pitchFamily="34" charset="-122"/>
              </a:rPr>
              <a:t>，与实际值</a:t>
            </a:r>
            <a:r>
              <a:rPr lang="en-US" altLang="zh-CN" dirty="0">
                <a:ea typeface="Microsoft YaHei UI" panose="020B0503020204020204" pitchFamily="34" charset="-122"/>
              </a:rPr>
              <a:t>[0.01 , 0.99]</a:t>
            </a:r>
            <a:r>
              <a:rPr lang="zh-CN" altLang="en-US" dirty="0">
                <a:ea typeface="Microsoft YaHei UI" panose="020B0503020204020204" pitchFamily="34" charset="-122"/>
              </a:rPr>
              <a:t>相差还很远，现在对</a:t>
            </a:r>
            <a:r>
              <a:rPr lang="zh-CN" altLang="en-US" dirty="0">
                <a:solidFill>
                  <a:srgbClr val="C00000"/>
                </a:solidFill>
                <a:ea typeface="Microsoft YaHei UI" panose="020B0503020204020204" pitchFamily="34" charset="-122"/>
              </a:rPr>
              <a:t>误差进行反向传播，更新权值，重新计算输出</a:t>
            </a:r>
            <a:r>
              <a:rPr lang="zh-CN" altLang="en-US" dirty="0">
                <a:ea typeface="Microsoft YaHei UI" panose="020B0503020204020204" pitchFamily="34" charset="-122"/>
              </a:rPr>
              <a:t>。</a:t>
            </a:r>
          </a:p>
        </p:txBody>
      </p:sp>
      <p:pic>
        <p:nvPicPr>
          <p:cNvPr id="2" name="图片 5">
            <a:extLst>
              <a:ext uri="{FF2B5EF4-FFF2-40B4-BE49-F238E27FC236}">
                <a16:creationId xmlns:a16="http://schemas.microsoft.com/office/drawing/2014/main" id="{4490DA2D-B0CF-D20B-E5A8-B9791DA72A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49312" y="0"/>
            <a:ext cx="3218688" cy="254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172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524000" y="441950"/>
            <a:ext cx="6700926" cy="380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299" name="组合 8"/>
          <p:cNvGrpSpPr>
            <a:grpSpLocks/>
          </p:cNvGrpSpPr>
          <p:nvPr/>
        </p:nvGrpSpPr>
        <p:grpSpPr bwMode="auto">
          <a:xfrm>
            <a:off x="1657440" y="4606956"/>
            <a:ext cx="7751264" cy="1496782"/>
            <a:chOff x="623392" y="3747411"/>
            <a:chExt cx="10335019" cy="1996675"/>
          </a:xfrm>
        </p:grpSpPr>
        <p:pic>
          <p:nvPicPr>
            <p:cNvPr id="55300" name="图片 4"/>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b="82869"/>
            <a:stretch>
              <a:fillRect/>
            </a:stretch>
          </p:blipFill>
          <p:spPr bwMode="auto">
            <a:xfrm>
              <a:off x="623392" y="3747411"/>
              <a:ext cx="8934569" cy="77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图片 6"/>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47261" b="43152"/>
            <a:stretch>
              <a:fillRect/>
            </a:stretch>
          </p:blipFill>
          <p:spPr bwMode="auto">
            <a:xfrm>
              <a:off x="623392" y="4477836"/>
              <a:ext cx="10335019" cy="50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图片 7"/>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84627"/>
            <a:stretch>
              <a:fillRect/>
            </a:stretch>
          </p:blipFill>
          <p:spPr bwMode="auto">
            <a:xfrm>
              <a:off x="623392" y="5014394"/>
              <a:ext cx="9321073" cy="729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图片 5">
            <a:extLst>
              <a:ext uri="{FF2B5EF4-FFF2-40B4-BE49-F238E27FC236}">
                <a16:creationId xmlns:a16="http://schemas.microsoft.com/office/drawing/2014/main" id="{D0ABBE9F-236E-316A-7E0D-9578EDE7A3E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1644" y="50518"/>
            <a:ext cx="3947357" cy="311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240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组合 5"/>
          <p:cNvGrpSpPr>
            <a:grpSpLocks/>
          </p:cNvGrpSpPr>
          <p:nvPr/>
        </p:nvGrpSpPr>
        <p:grpSpPr bwMode="auto">
          <a:xfrm>
            <a:off x="1369314" y="178818"/>
            <a:ext cx="8375072" cy="5825045"/>
            <a:chOff x="1271464" y="188640"/>
            <a:chExt cx="8424936" cy="5595758"/>
          </a:xfrm>
        </p:grpSpPr>
        <p:pic>
          <p:nvPicPr>
            <p:cNvPr id="56323" name="图片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66727"/>
            <a:stretch>
              <a:fillRect/>
            </a:stretch>
          </p:blipFill>
          <p:spPr bwMode="auto">
            <a:xfrm>
              <a:off x="1271464" y="188640"/>
              <a:ext cx="8424936"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图片 9"/>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39" t="56459" r="30841" b="178"/>
            <a:stretch/>
          </p:blipFill>
          <p:spPr bwMode="auto">
            <a:xfrm>
              <a:off x="1942227" y="3390101"/>
              <a:ext cx="5405143" cy="23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3DCB0179-DACC-9B4D-84BA-1FCB905D2F35}"/>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234964" y="2744418"/>
            <a:ext cx="2700371" cy="576298"/>
          </a:xfrm>
          <a:prstGeom prst="rect">
            <a:avLst/>
          </a:prstGeom>
        </p:spPr>
      </p:pic>
      <p:pic>
        <p:nvPicPr>
          <p:cNvPr id="2" name="图片 5">
            <a:extLst>
              <a:ext uri="{FF2B5EF4-FFF2-40B4-BE49-F238E27FC236}">
                <a16:creationId xmlns:a16="http://schemas.microsoft.com/office/drawing/2014/main" id="{CD0C47BA-3384-E031-CFAA-DEBF59FF119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20306" y="1239166"/>
            <a:ext cx="3554034" cy="280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730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44715" y="1384698"/>
            <a:ext cx="7569974" cy="477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9">
            <a:extLst>
              <a:ext uri="{FF2B5EF4-FFF2-40B4-BE49-F238E27FC236}">
                <a16:creationId xmlns:a16="http://schemas.microsoft.com/office/drawing/2014/main" id="{2D356D5A-F09E-21A6-53A7-18C0DA4E9AC4}"/>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773" t="62010" r="30841" b="4051"/>
          <a:stretch/>
        </p:blipFill>
        <p:spPr bwMode="auto">
          <a:xfrm>
            <a:off x="5890246" y="909470"/>
            <a:ext cx="4777755" cy="180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
            <a:extLst>
              <a:ext uri="{FF2B5EF4-FFF2-40B4-BE49-F238E27FC236}">
                <a16:creationId xmlns:a16="http://schemas.microsoft.com/office/drawing/2014/main" id="{5743F22A-BEF9-2E9B-27A2-40833196389E}"/>
              </a:ext>
            </a:extLst>
          </p:cNvPr>
          <p:cNvPicPr>
            <a:picLocks noChangeAspect="1"/>
          </p:cNvPicPr>
          <p:nvPr/>
        </p:nvPicPr>
        <p:blipFill rotWithShape="1">
          <a:blip r:embed="rId6">
            <a:duotone>
              <a:prstClr val="black"/>
              <a:schemeClr val="accent3">
                <a:tint val="45000"/>
                <a:satMod val="400000"/>
              </a:schemeClr>
            </a:duotone>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rcRect l="692" t="24409" r="53359" b="66122"/>
          <a:stretch/>
        </p:blipFill>
        <p:spPr bwMode="auto">
          <a:xfrm>
            <a:off x="6770292" y="532135"/>
            <a:ext cx="3432189" cy="61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6749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2487" y="112083"/>
            <a:ext cx="7886700" cy="570310"/>
          </a:xfrm>
        </p:spPr>
        <p:txBody>
          <a:bodyPr vert="horz" lIns="91440" tIns="45720" rIns="91440" bIns="45720" rtlCol="0" anchor="ctr">
            <a:normAutofit fontScale="90000"/>
          </a:bodyPr>
          <a:lstStyle/>
          <a:p>
            <a:r>
              <a:rPr altLang="en-US" dirty="0" err="1">
                <a:latin typeface="+mj-ea"/>
                <a:ea typeface="+mj-ea"/>
              </a:rPr>
              <a:t>神经元</a:t>
            </a:r>
            <a:endParaRPr altLang="zh-CN" dirty="0">
              <a:latin typeface="+mj-ea"/>
              <a:ea typeface="+mj-ea"/>
            </a:endParaRPr>
          </a:p>
        </p:txBody>
      </p:sp>
      <p:pic>
        <p:nvPicPr>
          <p:cNvPr id="21507"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1593" y="274397"/>
            <a:ext cx="2277018" cy="183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032" y="4676010"/>
            <a:ext cx="4975560" cy="121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0032" y="1314471"/>
            <a:ext cx="4571728" cy="272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816CABF-C569-1483-5DB4-16C5C061125E}"/>
              </a:ext>
            </a:extLst>
          </p:cNvPr>
          <p:cNvPicPr>
            <a:picLocks noChangeAspect="1" noChangeArrowheads="1"/>
          </p:cNvPicPr>
          <p:nvPr/>
        </p:nvPicPr>
        <p:blipFill>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903666" y="2105614"/>
            <a:ext cx="4192871" cy="222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301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29730"/>
          <a:stretch>
            <a:fillRect/>
          </a:stretch>
        </p:blipFill>
        <p:spPr bwMode="auto">
          <a:xfrm>
            <a:off x="1772009" y="1664882"/>
            <a:ext cx="8647982" cy="325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9">
            <a:extLst>
              <a:ext uri="{FF2B5EF4-FFF2-40B4-BE49-F238E27FC236}">
                <a16:creationId xmlns:a16="http://schemas.microsoft.com/office/drawing/2014/main" id="{40A1C88F-5B13-1F6E-44EF-72CEBEF36B53}"/>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773" t="62010" r="30841" b="4051"/>
          <a:stretch/>
        </p:blipFill>
        <p:spPr bwMode="auto">
          <a:xfrm>
            <a:off x="5890246" y="909470"/>
            <a:ext cx="4777755" cy="180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
            <a:extLst>
              <a:ext uri="{FF2B5EF4-FFF2-40B4-BE49-F238E27FC236}">
                <a16:creationId xmlns:a16="http://schemas.microsoft.com/office/drawing/2014/main" id="{8C6D202F-7B6F-9DFE-1A8F-E141D31CB8AF}"/>
              </a:ext>
            </a:extLst>
          </p:cNvPr>
          <p:cNvPicPr>
            <a:picLocks noChangeAspect="1"/>
          </p:cNvPicPr>
          <p:nvPr/>
        </p:nvPicPr>
        <p:blipFill rotWithShape="1">
          <a:blip r:embed="rId6">
            <a:duotone>
              <a:prstClr val="black"/>
              <a:schemeClr val="accent3">
                <a:tint val="45000"/>
                <a:satMod val="400000"/>
              </a:schemeClr>
            </a:duotone>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rcRect l="692" t="24409" r="53359" b="66122"/>
          <a:stretch/>
        </p:blipFill>
        <p:spPr bwMode="auto">
          <a:xfrm>
            <a:off x="6770292" y="532135"/>
            <a:ext cx="3432189" cy="61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915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88468" y="1109453"/>
            <a:ext cx="5404812" cy="263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9">
            <a:extLst>
              <a:ext uri="{FF2B5EF4-FFF2-40B4-BE49-F238E27FC236}">
                <a16:creationId xmlns:a16="http://schemas.microsoft.com/office/drawing/2014/main" id="{4FB61048-75FB-59A0-2F21-94B2FB7BF4B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773" t="62010" r="30841" b="4051"/>
          <a:stretch/>
        </p:blipFill>
        <p:spPr bwMode="auto">
          <a:xfrm>
            <a:off x="5890246" y="909470"/>
            <a:ext cx="4777755" cy="180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
            <a:extLst>
              <a:ext uri="{FF2B5EF4-FFF2-40B4-BE49-F238E27FC236}">
                <a16:creationId xmlns:a16="http://schemas.microsoft.com/office/drawing/2014/main" id="{56AE3934-2CE4-7905-8C8C-E53B8BB2ABD9}"/>
              </a:ext>
            </a:extLst>
          </p:cNvPr>
          <p:cNvPicPr>
            <a:picLocks noChangeAspect="1"/>
          </p:cNvPicPr>
          <p:nvPr/>
        </p:nvPicPr>
        <p:blipFill rotWithShape="1">
          <a:blip r:embed="rId6">
            <a:duotone>
              <a:prstClr val="black"/>
              <a:schemeClr val="accent3">
                <a:tint val="45000"/>
                <a:satMod val="400000"/>
              </a:schemeClr>
            </a:duotone>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rcRect l="692" t="24409" r="53359" b="66122"/>
          <a:stretch/>
        </p:blipFill>
        <p:spPr bwMode="auto">
          <a:xfrm>
            <a:off x="6770292" y="532135"/>
            <a:ext cx="3432189" cy="61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
            <a:extLst>
              <a:ext uri="{FF2B5EF4-FFF2-40B4-BE49-F238E27FC236}">
                <a16:creationId xmlns:a16="http://schemas.microsoft.com/office/drawing/2014/main" id="{42D052A3-0320-3F87-847C-7976D63C1F08}"/>
              </a:ext>
            </a:extLst>
          </p:cNvPr>
          <p:cNvPicPr>
            <a:picLocks noChangeAspect="1"/>
          </p:cNvPicPr>
          <p:nvPr/>
        </p:nvPicPr>
        <p:blipFill rotWithShape="1">
          <a:blip r:embed="rId7">
            <a:duotone>
              <a:prstClr val="black"/>
              <a:schemeClr val="accent3">
                <a:tint val="45000"/>
                <a:satMod val="400000"/>
              </a:schemeClr>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t="24651"/>
          <a:stretch/>
        </p:blipFill>
        <p:spPr bwMode="auto">
          <a:xfrm>
            <a:off x="2020117" y="3837779"/>
            <a:ext cx="6689785" cy="248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92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937148" y="923733"/>
            <a:ext cx="7911673" cy="176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图片 4"/>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096001" y="3104483"/>
            <a:ext cx="2593181"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图片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937148" y="3104484"/>
            <a:ext cx="2821781" cy="82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207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66930" y="221358"/>
            <a:ext cx="4048655" cy="73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图片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910138" y="1460136"/>
            <a:ext cx="6221671" cy="474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66929" y="984648"/>
            <a:ext cx="2966930" cy="44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0693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50927" y="2316480"/>
            <a:ext cx="5896792" cy="421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4">
            <a:extLst>
              <a:ext uri="{FF2B5EF4-FFF2-40B4-BE49-F238E27FC236}">
                <a16:creationId xmlns:a16="http://schemas.microsoft.com/office/drawing/2014/main" id="{8086C6E8-A5B7-6E49-2E34-6FD3A7BBE0BC}"/>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612370" y="1"/>
            <a:ext cx="4055631" cy="309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274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20750" y="1652941"/>
            <a:ext cx="8947251" cy="367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zh-CN" altLang="en-US" sz="2000" dirty="0">
                <a:latin typeface="+mn-ea"/>
              </a:rPr>
              <a:t>这样误差反向传播法就完成了，最后再把更新的权值重新计算，不停地迭代。</a:t>
            </a:r>
            <a:endParaRPr lang="en-US" altLang="zh-CN" sz="2000" dirty="0">
              <a:latin typeface="+mn-ea"/>
            </a:endParaRPr>
          </a:p>
          <a:p>
            <a:pPr marL="342900" indent="-342900">
              <a:lnSpc>
                <a:spcPct val="150000"/>
              </a:lnSpc>
              <a:spcBef>
                <a:spcPts val="1350"/>
              </a:spcBef>
              <a:buClr>
                <a:schemeClr val="accent1"/>
              </a:buClr>
              <a:buFont typeface="Wingdings" panose="05000000000000000000" pitchFamily="2" charset="2"/>
              <a:buChar char="p"/>
              <a:defRPr/>
            </a:pPr>
            <a:endParaRPr lang="en-US" altLang="zh-CN" sz="2000" dirty="0">
              <a:latin typeface="+mn-ea"/>
            </a:endParaRPr>
          </a:p>
          <a:p>
            <a:pPr marL="342900" indent="-342900">
              <a:lnSpc>
                <a:spcPct val="150000"/>
              </a:lnSpc>
              <a:spcBef>
                <a:spcPts val="1350"/>
              </a:spcBef>
              <a:buClr>
                <a:schemeClr val="accent1"/>
              </a:buClr>
              <a:buFont typeface="Wingdings" panose="05000000000000000000" pitchFamily="2" charset="2"/>
              <a:buChar char="p"/>
              <a:defRPr/>
            </a:pPr>
            <a:r>
              <a:rPr lang="zh-CN" altLang="en-US" sz="2000" dirty="0">
                <a:latin typeface="+mn-ea"/>
              </a:rPr>
              <a:t>在这个例子中第一次迭代之后，总误差</a:t>
            </a:r>
            <a:r>
              <a:rPr lang="en-US" altLang="zh-CN" sz="2000" dirty="0">
                <a:latin typeface="+mn-ea"/>
              </a:rPr>
              <a:t>E(total)</a:t>
            </a:r>
            <a:r>
              <a:rPr lang="zh-CN" altLang="en-US" sz="2000" dirty="0">
                <a:latin typeface="+mn-ea"/>
              </a:rPr>
              <a:t>由</a:t>
            </a:r>
            <a:r>
              <a:rPr lang="en-US" altLang="zh-CN" sz="2000" dirty="0">
                <a:latin typeface="+mn-ea"/>
              </a:rPr>
              <a:t>0.298371109</a:t>
            </a:r>
            <a:r>
              <a:rPr lang="zh-CN" altLang="en-US" sz="2000" dirty="0">
                <a:latin typeface="+mn-ea"/>
              </a:rPr>
              <a:t>下降至</a:t>
            </a:r>
            <a:r>
              <a:rPr lang="en-US" altLang="zh-CN" sz="2000" dirty="0">
                <a:latin typeface="+mn-ea"/>
              </a:rPr>
              <a:t>0.291027924</a:t>
            </a:r>
            <a:r>
              <a:rPr lang="zh-CN" altLang="en-US" sz="2000" dirty="0">
                <a:latin typeface="+mn-ea"/>
              </a:rPr>
              <a:t>。迭代</a:t>
            </a:r>
            <a:r>
              <a:rPr lang="en-US" altLang="zh-CN" sz="2000" dirty="0">
                <a:latin typeface="+mn-ea"/>
              </a:rPr>
              <a:t>10000</a:t>
            </a:r>
            <a:r>
              <a:rPr lang="zh-CN" altLang="en-US" sz="2000" dirty="0">
                <a:latin typeface="+mn-ea"/>
              </a:rPr>
              <a:t>次后，总误差为</a:t>
            </a:r>
            <a:r>
              <a:rPr lang="en-US" altLang="zh-CN" sz="2000" dirty="0">
                <a:latin typeface="+mn-ea"/>
              </a:rPr>
              <a:t>0.000035085</a:t>
            </a:r>
            <a:r>
              <a:rPr lang="zh-CN" altLang="en-US" sz="2000" dirty="0">
                <a:latin typeface="+mn-ea"/>
              </a:rPr>
              <a:t>，输出为</a:t>
            </a:r>
            <a:r>
              <a:rPr lang="en-US" altLang="zh-CN" sz="2000" dirty="0">
                <a:solidFill>
                  <a:srgbClr val="C00000"/>
                </a:solidFill>
                <a:latin typeface="+mn-ea"/>
              </a:rPr>
              <a:t>[0.015912196,0.984065734</a:t>
            </a:r>
            <a:r>
              <a:rPr lang="en-US" altLang="zh-CN" sz="2000" dirty="0">
                <a:solidFill>
                  <a:srgbClr val="FFFF00"/>
                </a:solidFill>
                <a:latin typeface="+mn-ea"/>
              </a:rPr>
              <a:t>]</a:t>
            </a:r>
            <a:r>
              <a:rPr lang="en-US" altLang="zh-CN" sz="2000" dirty="0">
                <a:latin typeface="+mn-ea"/>
              </a:rPr>
              <a:t>(</a:t>
            </a:r>
            <a:r>
              <a:rPr lang="zh-CN" altLang="en-US" sz="2000" dirty="0">
                <a:latin typeface="+mn-ea"/>
              </a:rPr>
              <a:t>原输出为</a:t>
            </a:r>
            <a:r>
              <a:rPr lang="en-US" altLang="zh-CN" sz="2000" dirty="0">
                <a:solidFill>
                  <a:srgbClr val="C00000"/>
                </a:solidFill>
                <a:latin typeface="+mn-ea"/>
              </a:rPr>
              <a:t>[0.01,0.99</a:t>
            </a:r>
            <a:r>
              <a:rPr lang="en-US" altLang="zh-CN" sz="2000" dirty="0">
                <a:solidFill>
                  <a:srgbClr val="FFFF00"/>
                </a:solidFill>
                <a:latin typeface="+mn-ea"/>
              </a:rPr>
              <a:t>]</a:t>
            </a:r>
            <a:r>
              <a:rPr lang="en-US" altLang="zh-CN" sz="2000" dirty="0">
                <a:latin typeface="+mn-ea"/>
              </a:rPr>
              <a:t>),</a:t>
            </a:r>
            <a:r>
              <a:rPr lang="zh-CN" altLang="en-US" sz="2000" dirty="0">
                <a:latin typeface="+mn-ea"/>
              </a:rPr>
              <a:t>证明效果还是不错的。</a:t>
            </a:r>
          </a:p>
        </p:txBody>
      </p:sp>
      <p:sp>
        <p:nvSpPr>
          <p:cNvPr id="5" name="标题 1"/>
          <p:cNvSpPr>
            <a:spLocks noGrp="1"/>
          </p:cNvSpPr>
          <p:nvPr>
            <p:ph type="title"/>
          </p:nvPr>
        </p:nvSpPr>
        <p:spPr>
          <a:xfrm>
            <a:off x="1765393" y="244267"/>
            <a:ext cx="7886700" cy="570310"/>
          </a:xfrm>
        </p:spPr>
        <p:txBody>
          <a:bodyPr vert="horz" lIns="91440" tIns="45720" rIns="91440" bIns="45720" rtlCol="0" anchor="ctr">
            <a:normAutofit fontScale="90000"/>
          </a:bodyPr>
          <a:lstStyle/>
          <a:p>
            <a:r>
              <a:rPr altLang="en-US" dirty="0" err="1"/>
              <a:t>迭代优化</a:t>
            </a:r>
            <a:endParaRPr altLang="zh-CN" dirty="0"/>
          </a:p>
        </p:txBody>
      </p:sp>
    </p:spTree>
    <p:extLst>
      <p:ext uri="{BB962C8B-B14F-4D97-AF65-F5344CB8AC3E}">
        <p14:creationId xmlns:p14="http://schemas.microsoft.com/office/powerpoint/2010/main" val="3813241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sp>
        <p:nvSpPr>
          <p:cNvPr id="3" name="内容占位符 2"/>
          <p:cNvSpPr>
            <a:spLocks noGrp="1"/>
          </p:cNvSpPr>
          <p:nvPr>
            <p:ph idx="1"/>
          </p:nvPr>
        </p:nvSpPr>
        <p:spPr/>
        <p:txBody>
          <a:bodyPr/>
          <a:lstStyle/>
          <a:p>
            <a:pPr marL="342900" indent="-342900">
              <a:lnSpc>
                <a:spcPct val="100000"/>
              </a:lnSpc>
            </a:pPr>
            <a:r>
              <a:rPr lang="zh-CN" altLang="en-US" dirty="0">
                <a:solidFill>
                  <a:schemeClr val="tx2"/>
                </a:solidFill>
                <a:ea typeface="微软雅黑" panose="020B0503020204020204" pitchFamily="34" charset="-122"/>
              </a:rPr>
              <a:t>标准 </a:t>
            </a:r>
            <a:r>
              <a:rPr lang="en-US" altLang="zh-CN" dirty="0">
                <a:solidFill>
                  <a:schemeClr val="tx2"/>
                </a:solidFill>
                <a:ea typeface="微软雅黑" panose="020B0503020204020204" pitchFamily="34" charset="-122"/>
              </a:rPr>
              <a:t>BP </a:t>
            </a:r>
            <a:r>
              <a:rPr lang="zh-CN" altLang="en-US" dirty="0">
                <a:solidFill>
                  <a:schemeClr val="tx2"/>
                </a:solidFill>
                <a:ea typeface="微软雅黑" panose="020B0503020204020204" pitchFamily="34" charset="-122"/>
              </a:rPr>
              <a:t>算法</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solidFill>
                  <a:srgbClr val="FF0000"/>
                </a:solidFill>
              </a:rPr>
              <a:t>每次针对单个训练样例更新权值与阈值</a:t>
            </a:r>
            <a:r>
              <a:rPr lang="en-US" altLang="zh-CN" sz="2000" dirty="0"/>
              <a:t>.  </a:t>
            </a:r>
          </a:p>
          <a:p>
            <a:pPr marL="342900" indent="-342900">
              <a:buFont typeface="Wingdings" panose="05000000000000000000" pitchFamily="2" charset="2"/>
              <a:buChar char="l"/>
            </a:pPr>
            <a:r>
              <a:rPr lang="zh-CN" altLang="en-US" sz="2000" dirty="0">
                <a:solidFill>
                  <a:srgbClr val="FF0000"/>
                </a:solidFill>
              </a:rPr>
              <a:t>参数更新频繁</a:t>
            </a:r>
            <a:r>
              <a:rPr lang="en-US" altLang="zh-CN" sz="2000" dirty="0">
                <a:solidFill>
                  <a:srgbClr val="FF0000"/>
                </a:solidFill>
              </a:rPr>
              <a:t>, </a:t>
            </a:r>
            <a:r>
              <a:rPr lang="zh-CN" altLang="en-US" sz="2000" dirty="0">
                <a:solidFill>
                  <a:srgbClr val="FF0000"/>
                </a:solidFill>
              </a:rPr>
              <a:t>不同样例可能抵消</a:t>
            </a:r>
            <a:r>
              <a:rPr lang="en-US" altLang="zh-CN" sz="2000" dirty="0">
                <a:solidFill>
                  <a:srgbClr val="FF0000"/>
                </a:solidFill>
              </a:rPr>
              <a:t>, </a:t>
            </a:r>
            <a:r>
              <a:rPr lang="zh-CN" altLang="en-US" sz="2000" dirty="0">
                <a:solidFill>
                  <a:srgbClr val="FF0000"/>
                </a:solidFill>
              </a:rPr>
              <a:t>需要多次迭代</a:t>
            </a:r>
            <a:r>
              <a:rPr lang="en-US" altLang="zh-CN" sz="2000" dirty="0"/>
              <a:t>. </a:t>
            </a:r>
          </a:p>
          <a:p>
            <a:pPr marL="342900" indent="-342900">
              <a:lnSpc>
                <a:spcPct val="100000"/>
              </a:lnSpc>
            </a:pPr>
            <a:r>
              <a:rPr lang="zh-CN" altLang="en-US" dirty="0">
                <a:solidFill>
                  <a:schemeClr val="tx2"/>
                </a:solidFill>
                <a:ea typeface="微软雅黑" panose="020B0503020204020204" pitchFamily="34" charset="-122"/>
              </a:rPr>
              <a:t>累计 </a:t>
            </a:r>
            <a:r>
              <a:rPr lang="en-US" altLang="zh-CN" dirty="0">
                <a:solidFill>
                  <a:schemeClr val="tx2"/>
                </a:solidFill>
                <a:ea typeface="微软雅黑" panose="020B0503020204020204" pitchFamily="34" charset="-122"/>
              </a:rPr>
              <a:t>BP </a:t>
            </a:r>
            <a:r>
              <a:rPr lang="zh-CN" altLang="en-US" dirty="0">
                <a:solidFill>
                  <a:schemeClr val="tx2"/>
                </a:solidFill>
                <a:ea typeface="微软雅黑" panose="020B0503020204020204" pitchFamily="34" charset="-122"/>
              </a:rPr>
              <a:t>算法</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其优化的目标是最小化整个训练集上的累计误差</a:t>
            </a:r>
            <a:endParaRPr lang="en-US" altLang="zh-CN" sz="2000"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endParaRPr lang="en-US" altLang="zh-CN" sz="2000" dirty="0">
              <a:solidFill>
                <a:srgbClr val="FF0000"/>
              </a:solidFill>
            </a:endParaRPr>
          </a:p>
          <a:p>
            <a:pPr marL="342900" indent="-342900">
              <a:buFont typeface="Wingdings" panose="05000000000000000000" pitchFamily="2" charset="2"/>
              <a:buChar char="l"/>
            </a:pPr>
            <a:r>
              <a:rPr lang="zh-CN" altLang="en-US" sz="2000" dirty="0">
                <a:solidFill>
                  <a:srgbClr val="FF0000"/>
                </a:solidFill>
              </a:rPr>
              <a:t>读取整个训练集一遍才对参数进行更新</a:t>
            </a:r>
            <a:r>
              <a:rPr lang="en-US" altLang="zh-CN" sz="2000" dirty="0">
                <a:solidFill>
                  <a:srgbClr val="FF0000"/>
                </a:solidFill>
              </a:rPr>
              <a:t>, </a:t>
            </a:r>
            <a:r>
              <a:rPr lang="zh-CN" altLang="en-US" sz="2000" dirty="0">
                <a:solidFill>
                  <a:srgbClr val="FF0000"/>
                </a:solidFill>
              </a:rPr>
              <a:t>参数更新频率较低</a:t>
            </a:r>
            <a:r>
              <a:rPr lang="en-US" altLang="zh-CN" sz="2000" dirty="0"/>
              <a:t>. </a:t>
            </a:r>
          </a:p>
          <a:p>
            <a:pPr marL="342900" indent="-342900">
              <a:lnSpc>
                <a:spcPct val="100000"/>
              </a:lnSpc>
            </a:pPr>
            <a:r>
              <a:rPr lang="zh-CN" altLang="en-US" dirty="0">
                <a:solidFill>
                  <a:schemeClr val="tx2"/>
                </a:solidFill>
                <a:ea typeface="微软雅黑" panose="020B0503020204020204" pitchFamily="34" charset="-122"/>
              </a:rPr>
              <a:t>实际应用</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a:t>但在很多任务中</a:t>
            </a:r>
            <a:r>
              <a:rPr lang="en-US" altLang="zh-CN" sz="2000" dirty="0"/>
              <a:t>, </a:t>
            </a:r>
            <a:r>
              <a:rPr lang="zh-CN" altLang="en-US" sz="2000" dirty="0"/>
              <a:t>累计误差下降到一定程度后</a:t>
            </a:r>
            <a:r>
              <a:rPr lang="en-US" altLang="zh-CN" sz="2000" dirty="0"/>
              <a:t>, </a:t>
            </a:r>
            <a:r>
              <a:rPr lang="zh-CN" altLang="en-US" sz="2000" dirty="0"/>
              <a:t>进一步下降会非常缓慢</a:t>
            </a:r>
            <a:r>
              <a:rPr lang="en-US" altLang="zh-CN" sz="2000" dirty="0"/>
              <a:t>, </a:t>
            </a:r>
            <a:r>
              <a:rPr lang="zh-CN" altLang="en-US" sz="2000" dirty="0"/>
              <a:t>这时标准</a:t>
            </a:r>
            <a:r>
              <a:rPr lang="en-US" altLang="zh-CN" sz="2000" dirty="0"/>
              <a:t>BP</a:t>
            </a:r>
            <a:r>
              <a:rPr lang="zh-CN" altLang="en-US" sz="2000" dirty="0"/>
              <a:t>算法往往会获得较好的解</a:t>
            </a:r>
            <a:r>
              <a:rPr lang="en-US" altLang="zh-CN" sz="2000" dirty="0"/>
              <a:t>, </a:t>
            </a:r>
            <a:r>
              <a:rPr lang="zh-CN" altLang="en-US" sz="2000" dirty="0"/>
              <a:t>尤其当训练集非常大时效果更明显</a:t>
            </a:r>
            <a:r>
              <a:rPr lang="en-US" altLang="zh-CN" sz="2000" dirty="0"/>
              <a:t>. </a:t>
            </a:r>
          </a:p>
          <a:p>
            <a:endParaRPr lang="en-US" altLang="zh-CN" dirty="0"/>
          </a:p>
          <a:p>
            <a:endParaRPr lang="en-US" altLang="zh-CN" dirty="0"/>
          </a:p>
          <a:p>
            <a:pPr marL="0" indent="0">
              <a:buNone/>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zh-CN" altLang="en-US" dirty="0"/>
          </a:p>
        </p:txBody>
      </p:sp>
      <p:graphicFrame>
        <p:nvGraphicFramePr>
          <p:cNvPr id="5" name="对象 4"/>
          <p:cNvGraphicFramePr>
            <a:graphicFrameLocks noChangeAspect="1"/>
          </p:cNvGraphicFramePr>
          <p:nvPr/>
        </p:nvGraphicFramePr>
        <p:xfrm>
          <a:off x="4667482" y="3403202"/>
          <a:ext cx="2215829" cy="444534"/>
        </p:xfrm>
        <a:graphic>
          <a:graphicData uri="http://schemas.openxmlformats.org/presentationml/2006/ole">
            <mc:AlternateContent xmlns:mc="http://schemas.openxmlformats.org/markup-compatibility/2006">
              <mc:Choice xmlns:v="urn:schemas-microsoft-com:vml" Requires="v">
                <p:oleObj name="Formula" r:id="rId2" imgW="1028880" imgH="205920" progId="Equation.Ribbit">
                  <p:embed/>
                </p:oleObj>
              </mc:Choice>
              <mc:Fallback>
                <p:oleObj name="Formula" r:id="rId2" imgW="1028880" imgH="205920" progId="Equation.Ribbit">
                  <p:embed/>
                  <p:pic>
                    <p:nvPicPr>
                      <p:cNvPr id="0" name=""/>
                      <p:cNvPicPr/>
                      <p:nvPr/>
                    </p:nvPicPr>
                    <p:blipFill>
                      <a:blip r:embed="rId3"/>
                      <a:stretch>
                        <a:fillRect/>
                      </a:stretch>
                    </p:blipFill>
                    <p:spPr>
                      <a:xfrm>
                        <a:off x="4667482" y="3403202"/>
                        <a:ext cx="2215829" cy="444534"/>
                      </a:xfrm>
                      <a:prstGeom prst="rect">
                        <a:avLst/>
                      </a:prstGeom>
                    </p:spPr>
                  </p:pic>
                </p:oleObj>
              </mc:Fallback>
            </mc:AlternateContent>
          </a:graphicData>
        </a:graphic>
      </p:graphicFrame>
    </p:spTree>
    <p:extLst>
      <p:ext uri="{BB962C8B-B14F-4D97-AF65-F5344CB8AC3E}">
        <p14:creationId xmlns:p14="http://schemas.microsoft.com/office/powerpoint/2010/main" val="23732056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F3A32D-29CD-1AFA-B6CB-81AC0FD9F985}"/>
              </a:ext>
            </a:extLst>
          </p:cNvPr>
          <p:cNvSpPr>
            <a:spLocks noGrp="1"/>
          </p:cNvSpPr>
          <p:nvPr>
            <p:ph type="body" sz="quarter" idx="13"/>
          </p:nvPr>
        </p:nvSpPr>
        <p:spPr>
          <a:xfrm>
            <a:off x="467635" y="215900"/>
            <a:ext cx="11506200" cy="457200"/>
          </a:xfrm>
        </p:spPr>
        <p:txBody>
          <a:bodyPr>
            <a:normAutofit lnSpcReduction="10000"/>
          </a:bodyPr>
          <a:lstStyle/>
          <a:p>
            <a:r>
              <a:rPr lang="zh-CN" altLang="en-US" dirty="0"/>
              <a:t>补充：随机梯度与累计梯度下降</a:t>
            </a:r>
          </a:p>
        </p:txBody>
      </p:sp>
      <p:pic>
        <p:nvPicPr>
          <p:cNvPr id="5" name="随机梯度下降">
            <a:hlinkClick r:id="" action="ppaction://media"/>
            <a:extLst>
              <a:ext uri="{FF2B5EF4-FFF2-40B4-BE49-F238E27FC236}">
                <a16:creationId xmlns:a16="http://schemas.microsoft.com/office/drawing/2014/main" id="{007D8AE8-BC6B-BC17-5745-DBD9EA1F6B70}"/>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4"/>
          <a:stretch>
            <a:fillRect/>
          </a:stretch>
        </p:blipFill>
        <p:spPr>
          <a:xfrm>
            <a:off x="573960" y="937437"/>
            <a:ext cx="10320868" cy="5805488"/>
          </a:xfrm>
        </p:spPr>
      </p:pic>
    </p:spTree>
    <p:extLst>
      <p:ext uri="{BB962C8B-B14F-4D97-AF65-F5344CB8AC3E}">
        <p14:creationId xmlns:p14="http://schemas.microsoft.com/office/powerpoint/2010/main" val="372998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sp>
        <p:nvSpPr>
          <p:cNvPr id="3" name="内容占位符 2"/>
          <p:cNvSpPr>
            <a:spLocks noGrp="1"/>
          </p:cNvSpPr>
          <p:nvPr>
            <p:ph idx="1"/>
          </p:nvPr>
        </p:nvSpPr>
        <p:spPr/>
        <p:txBody>
          <a:bodyPr>
            <a:normAutofit/>
          </a:bodyPr>
          <a:lstStyle/>
          <a:p>
            <a:pPr marL="342900" indent="-342900">
              <a:lnSpc>
                <a:spcPct val="100000"/>
              </a:lnSpc>
            </a:pPr>
            <a:r>
              <a:rPr lang="zh-CN" altLang="en-US" dirty="0">
                <a:solidFill>
                  <a:schemeClr val="tx2"/>
                </a:solidFill>
                <a:ea typeface="微软雅黑" panose="020B0503020204020204" pitchFamily="34" charset="-122"/>
              </a:rPr>
              <a:t>多层前馈网络表示能力</a:t>
            </a:r>
            <a:endParaRPr lang="en-US" altLang="zh-CN" dirty="0">
              <a:solidFill>
                <a:schemeClr val="tx2"/>
              </a:solidFill>
              <a:ea typeface="微软雅黑" panose="020B0503020204020204" pitchFamily="34" charset="-122"/>
            </a:endParaRPr>
          </a:p>
          <a:p>
            <a:pPr marL="0" indent="0">
              <a:lnSpc>
                <a:spcPct val="110000"/>
              </a:lnSpc>
              <a:buNone/>
            </a:pPr>
            <a:r>
              <a:rPr lang="zh-CN" altLang="en-US" sz="2000" dirty="0"/>
              <a:t>只需要</a:t>
            </a:r>
            <a:r>
              <a:rPr lang="zh-CN" altLang="en-US" sz="2000" b="1" dirty="0">
                <a:solidFill>
                  <a:srgbClr val="FF0000"/>
                </a:solidFill>
              </a:rPr>
              <a:t>一个</a:t>
            </a:r>
            <a:r>
              <a:rPr lang="zh-CN" altLang="en-US" sz="2000" dirty="0"/>
              <a:t>包含</a:t>
            </a:r>
            <a:r>
              <a:rPr lang="zh-CN" altLang="en-US" sz="2000" b="1" dirty="0">
                <a:solidFill>
                  <a:srgbClr val="FF0000"/>
                </a:solidFill>
              </a:rPr>
              <a:t>足够多</a:t>
            </a:r>
            <a:r>
              <a:rPr lang="zh-CN" altLang="en-US" sz="2000" dirty="0"/>
              <a:t>神经元的</a:t>
            </a:r>
            <a:r>
              <a:rPr lang="zh-CN" altLang="en-US" sz="2000" b="1" dirty="0">
                <a:solidFill>
                  <a:srgbClr val="FF0000"/>
                </a:solidFill>
              </a:rPr>
              <a:t>隐层</a:t>
            </a:r>
            <a:r>
              <a:rPr lang="en-US" altLang="zh-CN" sz="2000" dirty="0"/>
              <a:t>, </a:t>
            </a:r>
            <a:r>
              <a:rPr lang="zh-CN" altLang="en-US" sz="2000" dirty="0"/>
              <a:t>多层前馈神经网络就能以任意精度逼近任意复杂度的连续函数</a:t>
            </a:r>
            <a:r>
              <a:rPr lang="en-US" altLang="zh-CN" sz="2000" dirty="0"/>
              <a:t>                        </a:t>
            </a:r>
          </a:p>
          <a:p>
            <a:pPr marL="0" indent="0">
              <a:buNone/>
            </a:pPr>
            <a:r>
              <a:rPr lang="en-US" altLang="zh-CN" sz="1600" b="1" dirty="0">
                <a:solidFill>
                  <a:srgbClr val="C00000"/>
                </a:solidFill>
              </a:rPr>
              <a:t>                                                                                   [</a:t>
            </a:r>
            <a:r>
              <a:rPr lang="en-US" altLang="zh-CN" sz="1600" b="1" dirty="0" err="1">
                <a:solidFill>
                  <a:srgbClr val="C00000"/>
                </a:solidFill>
              </a:rPr>
              <a:t>Hornik</a:t>
            </a:r>
            <a:r>
              <a:rPr lang="en-US" altLang="zh-CN" sz="1600" b="1" dirty="0">
                <a:solidFill>
                  <a:srgbClr val="C00000"/>
                </a:solidFill>
              </a:rPr>
              <a:t> et al. ,  1989]</a:t>
            </a:r>
            <a:endParaRPr lang="en-US" altLang="zh-CN" dirty="0"/>
          </a:p>
          <a:p>
            <a:pPr marL="342900" indent="-342900">
              <a:lnSpc>
                <a:spcPct val="110000"/>
              </a:lnSpc>
            </a:pPr>
            <a:r>
              <a:rPr lang="zh-CN" altLang="en-US" dirty="0">
                <a:solidFill>
                  <a:schemeClr val="tx2"/>
                </a:solidFill>
                <a:ea typeface="微软雅黑" panose="020B0503020204020204" pitchFamily="34" charset="-122"/>
              </a:rPr>
              <a:t>多层前馈网络局限</a:t>
            </a:r>
            <a:endParaRPr lang="en-US" altLang="zh-CN" dirty="0">
              <a:solidFill>
                <a:schemeClr val="tx2"/>
              </a:solidFill>
              <a:ea typeface="微软雅黑" panose="020B0503020204020204" pitchFamily="34" charset="-122"/>
            </a:endParaRPr>
          </a:p>
          <a:p>
            <a:pPr marL="342900" indent="-342900">
              <a:lnSpc>
                <a:spcPct val="110000"/>
              </a:lnSpc>
              <a:spcAft>
                <a:spcPts val="600"/>
              </a:spcAft>
              <a:buFont typeface="Wingdings" panose="05000000000000000000" pitchFamily="2" charset="2"/>
              <a:buChar char="l"/>
            </a:pPr>
            <a:r>
              <a:rPr lang="zh-CN" altLang="en-US" sz="2000" dirty="0">
                <a:latin typeface="+mj-ea"/>
              </a:rPr>
              <a:t>神经网络由于强大的表示能力</a:t>
            </a:r>
            <a:r>
              <a:rPr lang="en-US" altLang="zh-CN" sz="2000" dirty="0">
                <a:latin typeface="+mj-ea"/>
              </a:rPr>
              <a:t>, </a:t>
            </a:r>
            <a:r>
              <a:rPr lang="zh-CN" altLang="en-US" sz="2000" dirty="0">
                <a:latin typeface="+mj-ea"/>
              </a:rPr>
              <a:t>经常遭遇</a:t>
            </a:r>
            <a:r>
              <a:rPr lang="zh-CN" altLang="en-US" sz="2000" b="1" dirty="0">
                <a:solidFill>
                  <a:srgbClr val="FF0000"/>
                </a:solidFill>
                <a:latin typeface="+mj-ea"/>
              </a:rPr>
              <a:t>过拟合</a:t>
            </a:r>
            <a:r>
              <a:rPr lang="en-US" altLang="zh-CN" sz="2000" dirty="0">
                <a:latin typeface="+mj-ea"/>
              </a:rPr>
              <a:t>. </a:t>
            </a:r>
            <a:r>
              <a:rPr lang="zh-CN" altLang="en-US" sz="2000" dirty="0">
                <a:latin typeface="+mj-ea"/>
              </a:rPr>
              <a:t>表现为：训练误差持续降低</a:t>
            </a:r>
            <a:r>
              <a:rPr lang="en-US" altLang="zh-CN" sz="2000" dirty="0">
                <a:latin typeface="+mj-ea"/>
              </a:rPr>
              <a:t>, </a:t>
            </a:r>
            <a:r>
              <a:rPr lang="zh-CN" altLang="en-US" sz="2000" dirty="0">
                <a:latin typeface="+mj-ea"/>
              </a:rPr>
              <a:t>但测试误差却可能上升</a:t>
            </a:r>
            <a:endParaRPr lang="en-US" altLang="zh-CN" sz="2000" dirty="0">
              <a:latin typeface="+mj-ea"/>
            </a:endParaRPr>
          </a:p>
          <a:p>
            <a:pPr marL="342900" indent="-342900">
              <a:lnSpc>
                <a:spcPct val="110000"/>
              </a:lnSpc>
              <a:spcAft>
                <a:spcPts val="600"/>
              </a:spcAft>
              <a:buFont typeface="Wingdings" panose="05000000000000000000" pitchFamily="2" charset="2"/>
              <a:buChar char="l"/>
            </a:pPr>
            <a:r>
              <a:rPr lang="zh-CN" altLang="en-US" sz="2000" b="1" dirty="0">
                <a:solidFill>
                  <a:srgbClr val="FF0000"/>
                </a:solidFill>
                <a:latin typeface="+mj-ea"/>
              </a:rPr>
              <a:t>如何设置隐层神经元的个数</a:t>
            </a:r>
            <a:r>
              <a:rPr lang="zh-CN" altLang="en-US" sz="2000" dirty="0">
                <a:latin typeface="+mj-ea"/>
              </a:rPr>
              <a:t>仍然是个未决问题</a:t>
            </a:r>
            <a:r>
              <a:rPr lang="en-US" altLang="zh-CN" sz="2000" dirty="0">
                <a:latin typeface="+mj-ea"/>
              </a:rPr>
              <a:t>. </a:t>
            </a:r>
            <a:r>
              <a:rPr lang="zh-CN" altLang="en-US" sz="2000" dirty="0">
                <a:latin typeface="+mj-ea"/>
              </a:rPr>
              <a:t>实际应用中通常使用“试错法”调整</a:t>
            </a:r>
            <a:endParaRPr lang="en-US" altLang="zh-CN" sz="2000" dirty="0">
              <a:latin typeface="+mj-ea"/>
            </a:endParaRPr>
          </a:p>
          <a:p>
            <a:pPr marL="0" indent="0">
              <a:buNone/>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zh-CN" altLang="en-US" dirty="0"/>
          </a:p>
        </p:txBody>
      </p:sp>
      <p:pic>
        <p:nvPicPr>
          <p:cNvPr id="7" name="图片 6">
            <a:extLst>
              <a:ext uri="{FF2B5EF4-FFF2-40B4-BE49-F238E27FC236}">
                <a16:creationId xmlns:a16="http://schemas.microsoft.com/office/drawing/2014/main" id="{C2C3C338-6D5C-CBF8-D36F-FC67AD313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54" y="4484357"/>
            <a:ext cx="6093995" cy="1736789"/>
          </a:xfrm>
          <a:prstGeom prst="rect">
            <a:avLst/>
          </a:prstGeom>
        </p:spPr>
      </p:pic>
    </p:spTree>
    <p:extLst>
      <p:ext uri="{BB962C8B-B14F-4D97-AF65-F5344CB8AC3E}">
        <p14:creationId xmlns:p14="http://schemas.microsoft.com/office/powerpoint/2010/main" val="139856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8B562-D96E-22CC-C59F-30F8608FD889}"/>
              </a:ext>
            </a:extLst>
          </p:cNvPr>
          <p:cNvSpPr>
            <a:spLocks noGrp="1"/>
          </p:cNvSpPr>
          <p:nvPr>
            <p:ph type="title"/>
          </p:nvPr>
        </p:nvSpPr>
        <p:spPr>
          <a:xfrm>
            <a:off x="1760287" y="317315"/>
            <a:ext cx="7886700" cy="777874"/>
          </a:xfrm>
        </p:spPr>
        <p:txBody>
          <a:bodyPr>
            <a:normAutofit fontScale="90000"/>
          </a:bodyPr>
          <a:lstStyle/>
          <a:p>
            <a:r>
              <a:rPr lang="zh-CN" altLang="en-US" dirty="0">
                <a:solidFill>
                  <a:schemeClr val="tx2"/>
                </a:solidFill>
                <a:ea typeface="微软雅黑" panose="020B0503020204020204" pitchFamily="34" charset="-122"/>
              </a:rPr>
              <a:t>缓解过拟合的策略</a:t>
            </a:r>
            <a:br>
              <a:rPr lang="en-US" altLang="zh-CN" dirty="0">
                <a:solidFill>
                  <a:schemeClr val="tx2"/>
                </a:solidFill>
                <a:ea typeface="微软雅黑" panose="020B0503020204020204" pitchFamily="34" charset="-122"/>
              </a:rPr>
            </a:br>
            <a:endParaRPr lang="zh-CN" altLang="en-US" dirty="0"/>
          </a:p>
        </p:txBody>
      </p:sp>
      <p:sp>
        <p:nvSpPr>
          <p:cNvPr id="4" name="文本框 3">
            <a:extLst>
              <a:ext uri="{FF2B5EF4-FFF2-40B4-BE49-F238E27FC236}">
                <a16:creationId xmlns:a16="http://schemas.microsoft.com/office/drawing/2014/main" id="{03A73C15-85C0-19EA-044D-8B3180AD0778}"/>
              </a:ext>
            </a:extLst>
          </p:cNvPr>
          <p:cNvSpPr txBox="1"/>
          <p:nvPr/>
        </p:nvSpPr>
        <p:spPr>
          <a:xfrm>
            <a:off x="2156845" y="1013758"/>
            <a:ext cx="6477736" cy="2231380"/>
          </a:xfrm>
          <a:prstGeom prst="rect">
            <a:avLst/>
          </a:prstGeom>
          <a:noFill/>
        </p:spPr>
        <p:txBody>
          <a:bodyPr wrap="square">
            <a:spAutoFit/>
          </a:bodyPr>
          <a:lstStyle/>
          <a:p>
            <a:pPr marL="342900" indent="-342900">
              <a:spcBef>
                <a:spcPts val="600"/>
              </a:spcBef>
              <a:spcAft>
                <a:spcPts val="600"/>
              </a:spcAft>
              <a:buFont typeface="Wingdings" panose="05000000000000000000" pitchFamily="2" charset="2"/>
              <a:buChar char="l"/>
            </a:pPr>
            <a:r>
              <a:rPr lang="zh-CN" altLang="en-US" sz="2000" b="1" dirty="0">
                <a:solidFill>
                  <a:srgbClr val="C00000"/>
                </a:solidFill>
                <a:latin typeface="+mj-ea"/>
              </a:rPr>
              <a:t>早停</a:t>
            </a:r>
            <a:r>
              <a:rPr lang="zh-CN" altLang="en-US" sz="2000" b="1" dirty="0">
                <a:latin typeface="+mj-ea"/>
              </a:rPr>
              <a:t>：在训练过程中</a:t>
            </a:r>
            <a:r>
              <a:rPr lang="en-US" altLang="zh-CN" sz="2000" b="1" dirty="0">
                <a:latin typeface="+mj-ea"/>
              </a:rPr>
              <a:t>, </a:t>
            </a:r>
            <a:r>
              <a:rPr lang="zh-CN" altLang="en-US" sz="2000" b="1" dirty="0">
                <a:latin typeface="+mj-ea"/>
              </a:rPr>
              <a:t>若训练误差降低</a:t>
            </a:r>
            <a:r>
              <a:rPr lang="en-US" altLang="zh-CN" sz="2000" b="1" dirty="0">
                <a:latin typeface="+mj-ea"/>
              </a:rPr>
              <a:t>, </a:t>
            </a:r>
            <a:r>
              <a:rPr lang="zh-CN" altLang="en-US" sz="2000" b="1" dirty="0">
                <a:latin typeface="+mj-ea"/>
              </a:rPr>
              <a:t>但验证误差升高</a:t>
            </a:r>
            <a:r>
              <a:rPr lang="en-US" altLang="zh-CN" sz="2000" b="1" dirty="0">
                <a:latin typeface="+mj-ea"/>
              </a:rPr>
              <a:t>, </a:t>
            </a:r>
            <a:r>
              <a:rPr lang="zh-CN" altLang="en-US" sz="2000" b="1" dirty="0">
                <a:latin typeface="+mj-ea"/>
              </a:rPr>
              <a:t>则停止训练</a:t>
            </a:r>
            <a:r>
              <a:rPr lang="en-US" altLang="zh-CN" sz="2000" b="1" dirty="0">
                <a:latin typeface="+mj-ea"/>
              </a:rPr>
              <a:t> </a:t>
            </a:r>
          </a:p>
          <a:p>
            <a:pPr marL="342900" indent="-342900">
              <a:lnSpc>
                <a:spcPct val="110000"/>
              </a:lnSpc>
              <a:spcBef>
                <a:spcPts val="600"/>
              </a:spcBef>
              <a:spcAft>
                <a:spcPts val="600"/>
              </a:spcAft>
              <a:buFont typeface="Wingdings" panose="05000000000000000000" pitchFamily="2" charset="2"/>
              <a:buChar char="l"/>
            </a:pPr>
            <a:r>
              <a:rPr lang="zh-CN" altLang="en-US" sz="2000" b="1" dirty="0">
                <a:solidFill>
                  <a:srgbClr val="C00000"/>
                </a:solidFill>
                <a:latin typeface="+mj-ea"/>
              </a:rPr>
              <a:t>正则化</a:t>
            </a:r>
            <a:r>
              <a:rPr lang="zh-CN" altLang="en-US" sz="2000" b="1" dirty="0">
                <a:latin typeface="+mj-ea"/>
              </a:rPr>
              <a:t>：在误差目标函数中增加一项描述网络复杂程度的部分</a:t>
            </a:r>
            <a:r>
              <a:rPr lang="en-US" altLang="zh-CN" sz="2000" b="1" dirty="0">
                <a:latin typeface="+mj-ea"/>
              </a:rPr>
              <a:t>, </a:t>
            </a:r>
            <a:r>
              <a:rPr lang="zh-CN" altLang="en-US" sz="2000" b="1" dirty="0">
                <a:latin typeface="+mj-ea"/>
              </a:rPr>
              <a:t>例如连接权值与阈值的平方和</a:t>
            </a:r>
            <a:endParaRPr lang="en-US" altLang="zh-CN" sz="2000" b="1" dirty="0"/>
          </a:p>
          <a:p>
            <a:endParaRPr lang="en-US" altLang="zh-CN" sz="2000" b="1" dirty="0"/>
          </a:p>
          <a:p>
            <a:endParaRPr lang="en-US" altLang="zh-CN" sz="2000" b="1" dirty="0"/>
          </a:p>
        </p:txBody>
      </p:sp>
      <p:pic>
        <p:nvPicPr>
          <p:cNvPr id="5" name="图片 4">
            <a:extLst>
              <a:ext uri="{FF2B5EF4-FFF2-40B4-BE49-F238E27FC236}">
                <a16:creationId xmlns:a16="http://schemas.microsoft.com/office/drawing/2014/main" id="{1C35F4F9-661D-06B4-B682-5D7A5888E5F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92847" y="2969702"/>
            <a:ext cx="3909269" cy="920364"/>
          </a:xfrm>
          <a:prstGeom prst="rect">
            <a:avLst/>
          </a:prstGeom>
        </p:spPr>
      </p:pic>
      <p:sp>
        <p:nvSpPr>
          <p:cNvPr id="6" name="矩形 5">
            <a:extLst>
              <a:ext uri="{FF2B5EF4-FFF2-40B4-BE49-F238E27FC236}">
                <a16:creationId xmlns:a16="http://schemas.microsoft.com/office/drawing/2014/main" id="{CDAED322-980C-B2D1-9270-1F36E83C83BE}"/>
              </a:ext>
            </a:extLst>
          </p:cNvPr>
          <p:cNvSpPr/>
          <p:nvPr/>
        </p:nvSpPr>
        <p:spPr>
          <a:xfrm>
            <a:off x="5155510" y="2939698"/>
            <a:ext cx="1741892" cy="91456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692C27E-E40D-8C48-CEC2-9787217061FA}"/>
              </a:ext>
            </a:extLst>
          </p:cNvPr>
          <p:cNvSpPr txBox="1"/>
          <p:nvPr/>
        </p:nvSpPr>
        <p:spPr>
          <a:xfrm>
            <a:off x="2468975" y="4564250"/>
            <a:ext cx="7092120" cy="1299266"/>
          </a:xfrm>
          <a:prstGeom prst="rect">
            <a:avLst/>
          </a:prstGeom>
          <a:noFill/>
        </p:spPr>
        <p:txBody>
          <a:bodyPr wrap="square">
            <a:spAutoFit/>
          </a:bodyPr>
          <a:lstStyle/>
          <a:p>
            <a:pPr>
              <a:lnSpc>
                <a:spcPct val="150000"/>
              </a:lnSpc>
            </a:pPr>
            <a:r>
              <a:rPr lang="zh-CN" altLang="en-US" b="1" dirty="0">
                <a:solidFill>
                  <a:srgbClr val="4D4D4D"/>
                </a:solidFill>
                <a:latin typeface="华文楷体" panose="02010600040101010101" pitchFamily="2" charset="-122"/>
                <a:ea typeface="华文楷体" panose="02010600040101010101" pitchFamily="2" charset="-122"/>
              </a:rPr>
              <a:t>直观上理解就是如果正则化参数设置得足够大，权重</a:t>
            </a:r>
            <a:r>
              <a:rPr lang="zh-CN" altLang="en-US" b="1" dirty="0">
                <a:solidFill>
                  <a:srgbClr val="FC5531"/>
                </a:solidFill>
                <a:latin typeface="华文楷体" panose="02010600040101010101" pitchFamily="2" charset="-122"/>
                <a:ea typeface="华文楷体" panose="02010600040101010101" pitchFamily="2" charset="-122"/>
                <a:hlinkClick r:id="rId4"/>
              </a:rPr>
              <a:t>矩阵</a:t>
            </a:r>
            <a:r>
              <a:rPr lang="zh-CN" altLang="en-US" b="1" dirty="0">
                <a:solidFill>
                  <a:srgbClr val="4D4D4D"/>
                </a:solidFill>
                <a:latin typeface="华文楷体" panose="02010600040101010101" pitchFamily="2" charset="-122"/>
                <a:ea typeface="华文楷体" panose="02010600040101010101" pitchFamily="2" charset="-122"/>
              </a:rPr>
              <a:t>被设置为接近于</a:t>
            </a:r>
            <a:r>
              <a:rPr lang="en-US" altLang="zh-CN" b="1" dirty="0">
                <a:solidFill>
                  <a:srgbClr val="4D4D4D"/>
                </a:solidFill>
                <a:latin typeface="华文楷体" panose="02010600040101010101" pitchFamily="2" charset="-122"/>
                <a:ea typeface="华文楷体" panose="02010600040101010101" pitchFamily="2" charset="-122"/>
              </a:rPr>
              <a:t>0</a:t>
            </a:r>
            <a:r>
              <a:rPr lang="zh-CN" altLang="en-US" b="1" dirty="0">
                <a:solidFill>
                  <a:srgbClr val="4D4D4D"/>
                </a:solidFill>
                <a:latin typeface="华文楷体" panose="02010600040101010101" pitchFamily="2" charset="-122"/>
                <a:ea typeface="华文楷体" panose="02010600040101010101" pitchFamily="2" charset="-122"/>
              </a:rPr>
              <a:t>的值，直观理解就是把多隐藏单元的权重设为</a:t>
            </a:r>
            <a:r>
              <a:rPr lang="en-US" altLang="zh-CN" b="1" dirty="0">
                <a:solidFill>
                  <a:srgbClr val="4D4D4D"/>
                </a:solidFill>
                <a:latin typeface="华文楷体" panose="02010600040101010101" pitchFamily="2" charset="-122"/>
                <a:ea typeface="华文楷体" panose="02010600040101010101" pitchFamily="2" charset="-122"/>
              </a:rPr>
              <a:t>0</a:t>
            </a:r>
            <a:r>
              <a:rPr lang="zh-CN" altLang="en-US" b="1" dirty="0">
                <a:solidFill>
                  <a:srgbClr val="4D4D4D"/>
                </a:solidFill>
                <a:latin typeface="华文楷体" panose="02010600040101010101" pitchFamily="2" charset="-122"/>
                <a:ea typeface="华文楷体" panose="02010600040101010101" pitchFamily="2" charset="-122"/>
              </a:rPr>
              <a:t>，于是基本上消除了这些隐藏单元的许多影响</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27220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684" y="239799"/>
            <a:ext cx="7886700" cy="570310"/>
          </a:xfrm>
        </p:spPr>
        <p:txBody>
          <a:bodyPr vert="horz" lIns="91440" tIns="45720" rIns="91440" bIns="45720" rtlCol="0" anchor="ctr">
            <a:normAutofit fontScale="90000"/>
          </a:bodyPr>
          <a:lstStyle/>
          <a:p>
            <a:r>
              <a:rPr altLang="en-US" dirty="0" err="1">
                <a:latin typeface="+mj-ea"/>
                <a:ea typeface="+mj-ea"/>
              </a:rPr>
              <a:t>神经元模型</a:t>
            </a:r>
            <a:endParaRPr altLang="zh-CN" dirty="0">
              <a:latin typeface="+mj-ea"/>
              <a:ea typeface="+mj-ea"/>
            </a:endParaRPr>
          </a:p>
        </p:txBody>
      </p:sp>
      <p:sp>
        <p:nvSpPr>
          <p:cNvPr id="22531" name="内容占位符 2"/>
          <p:cNvSpPr>
            <a:spLocks noGrp="1"/>
          </p:cNvSpPr>
          <p:nvPr>
            <p:ph idx="1"/>
          </p:nvPr>
        </p:nvSpPr>
        <p:spPr>
          <a:xfrm>
            <a:off x="356351" y="1055235"/>
            <a:ext cx="5978611" cy="5216555"/>
          </a:xfrm>
          <a:ln>
            <a:solidFill>
              <a:schemeClr val="accent1"/>
            </a:solidFill>
          </a:ln>
        </p:spPr>
        <p:txBody>
          <a:bodyPr>
            <a:noAutofit/>
          </a:bodyPr>
          <a:lstStyle/>
          <a:p>
            <a:pPr eaLnBrk="1" hangingPunct="1">
              <a:lnSpc>
                <a:spcPct val="150000"/>
              </a:lnSpc>
              <a:buFont typeface="Wingdings" panose="05000000000000000000" pitchFamily="2" charset="2"/>
              <a:buChar char="l"/>
            </a:pPr>
            <a:r>
              <a:rPr altLang="en-US" sz="2400" b="1" dirty="0">
                <a:latin typeface="+mn-ea"/>
                <a:ea typeface="+mn-ea"/>
              </a:rPr>
              <a:t> 神经元模型</a:t>
            </a:r>
            <a:r>
              <a:rPr lang="en-US" altLang="zh-CN" sz="2400" b="1" dirty="0">
                <a:latin typeface="+mn-ea"/>
                <a:ea typeface="+mn-ea"/>
              </a:rPr>
              <a:t>(1943</a:t>
            </a:r>
            <a:r>
              <a:rPr altLang="en-US" sz="2400" b="1" dirty="0">
                <a:latin typeface="+mn-ea"/>
                <a:ea typeface="+mn-ea"/>
              </a:rPr>
              <a:t>年发明</a:t>
            </a:r>
            <a:r>
              <a:rPr lang="en-US" altLang="zh-CN" sz="2400" b="1" dirty="0">
                <a:latin typeface="+mn-ea"/>
                <a:ea typeface="+mn-ea"/>
              </a:rPr>
              <a:t>)</a:t>
            </a:r>
            <a:r>
              <a:rPr altLang="en-US" sz="2400" b="1" dirty="0">
                <a:latin typeface="+mn-ea"/>
                <a:ea typeface="+mn-ea"/>
              </a:rPr>
              <a:t>是一个包含输入，输出与计算功能的模型。输入可以类比为神经元的树突，而输出可以类比为神经元的轴突，计算则可以类比为细胞核。</a:t>
            </a:r>
            <a:endParaRPr lang="en-US" altLang="en-US" sz="2400" b="1" dirty="0">
              <a:latin typeface="+mn-ea"/>
              <a:ea typeface="+mn-ea"/>
            </a:endParaRPr>
          </a:p>
          <a:p>
            <a:pPr eaLnBrk="1" hangingPunct="1">
              <a:lnSpc>
                <a:spcPct val="150000"/>
              </a:lnSpc>
              <a:buFont typeface="Wingdings" panose="05000000000000000000" pitchFamily="2" charset="2"/>
              <a:buChar char="l"/>
            </a:pPr>
            <a:endParaRPr altLang="en-US" sz="2400" b="1" dirty="0">
              <a:latin typeface="+mn-ea"/>
              <a:ea typeface="+mn-ea"/>
            </a:endParaRPr>
          </a:p>
          <a:p>
            <a:pPr eaLnBrk="1" hangingPunct="1">
              <a:lnSpc>
                <a:spcPct val="150000"/>
              </a:lnSpc>
              <a:buFont typeface="Wingdings" panose="05000000000000000000" pitchFamily="2" charset="2"/>
              <a:buChar char="l"/>
            </a:pPr>
            <a:r>
              <a:rPr altLang="en-US" sz="2400" b="1" dirty="0">
                <a:latin typeface="+mn-ea"/>
                <a:ea typeface="+mn-ea"/>
              </a:rPr>
              <a:t>一个典型的神经元模型：包含有</a:t>
            </a:r>
            <a:r>
              <a:rPr lang="en-US" altLang="zh-CN" sz="2400" b="1" dirty="0">
                <a:latin typeface="+mn-ea"/>
                <a:ea typeface="+mn-ea"/>
              </a:rPr>
              <a:t>3</a:t>
            </a:r>
            <a:r>
              <a:rPr altLang="en-US" sz="2400" b="1" dirty="0">
                <a:latin typeface="+mn-ea"/>
                <a:ea typeface="+mn-ea"/>
              </a:rPr>
              <a:t>个输入，</a:t>
            </a:r>
            <a:r>
              <a:rPr lang="en-US" altLang="zh-CN" sz="2400" b="1" dirty="0">
                <a:latin typeface="+mn-ea"/>
                <a:ea typeface="+mn-ea"/>
              </a:rPr>
              <a:t>1</a:t>
            </a:r>
            <a:r>
              <a:rPr altLang="en-US" sz="2400" b="1" dirty="0">
                <a:latin typeface="+mn-ea"/>
                <a:ea typeface="+mn-ea"/>
              </a:rPr>
              <a:t>个输出，以及</a:t>
            </a:r>
            <a:r>
              <a:rPr lang="en-US" altLang="zh-CN" sz="2400" b="1" dirty="0">
                <a:latin typeface="+mn-ea"/>
                <a:ea typeface="+mn-ea"/>
              </a:rPr>
              <a:t>2</a:t>
            </a:r>
            <a:r>
              <a:rPr altLang="en-US" sz="2400" b="1" dirty="0">
                <a:latin typeface="+mn-ea"/>
                <a:ea typeface="+mn-ea"/>
              </a:rPr>
              <a:t>个计算功能。注意中间的箭头线。这些线称为“连接”。每个连接上有一个“权值”。</a:t>
            </a:r>
          </a:p>
        </p:txBody>
      </p:sp>
      <p:pic>
        <p:nvPicPr>
          <p:cNvPr id="22532" name="图片 2"/>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6564171" y="2780857"/>
            <a:ext cx="5453108" cy="3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0401" y="106582"/>
            <a:ext cx="1794272" cy="237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46344" y="106582"/>
            <a:ext cx="1663304" cy="237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240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8455" y="212736"/>
            <a:ext cx="7886700" cy="570310"/>
          </a:xfrm>
        </p:spPr>
        <p:txBody>
          <a:bodyPr vert="horz" lIns="91440" tIns="45720" rIns="91440" bIns="45720" rtlCol="0" anchor="ctr">
            <a:normAutofit fontScale="90000"/>
          </a:bodyPr>
          <a:lstStyle/>
          <a:p>
            <a:r>
              <a:rPr lang="en-US" altLang="zh-CN" dirty="0"/>
              <a:t>Sklearn</a:t>
            </a:r>
            <a:r>
              <a:rPr altLang="en-US" dirty="0"/>
              <a:t>神经网络</a:t>
            </a:r>
            <a:endParaRPr altLang="zh-CN" dirty="0"/>
          </a:p>
        </p:txBody>
      </p:sp>
      <p:sp>
        <p:nvSpPr>
          <p:cNvPr id="5" name="矩形 4"/>
          <p:cNvSpPr/>
          <p:nvPr/>
        </p:nvSpPr>
        <p:spPr>
          <a:xfrm>
            <a:off x="1778006" y="1382916"/>
            <a:ext cx="8833238" cy="3863579"/>
          </a:xfrm>
          <a:prstGeom prst="rect">
            <a:avLst/>
          </a:prstGeom>
        </p:spPr>
        <p:txBody>
          <a:bodyPr vert="horz" lIns="91440" tIns="46800" rIns="91440" bIns="45720" rtlCol="0">
            <a:normAutofit/>
          </a:bodyPr>
          <a:lstStyle/>
          <a:p>
            <a:pPr marL="342900" indent="-342900">
              <a:lnSpc>
                <a:spcPct val="150000"/>
              </a:lnSpc>
              <a:spcBef>
                <a:spcPts val="1000"/>
              </a:spcBef>
              <a:buClr>
                <a:schemeClr val="accent1"/>
              </a:buClr>
              <a:buSzPct val="120000"/>
              <a:buFont typeface="Wingdings" panose="05000000000000000000" pitchFamily="2" charset="2"/>
              <a:buChar char="p"/>
            </a:pPr>
            <a:r>
              <a:rPr lang="zh-CN" altLang="en-US" sz="2200" dirty="0">
                <a:latin typeface="+mn-ea"/>
              </a:rPr>
              <a:t>由于神经网络的特点，它在</a:t>
            </a:r>
            <a:r>
              <a:rPr lang="en-US" altLang="zh-CN" sz="2200" dirty="0">
                <a:latin typeface="+mn-ea"/>
              </a:rPr>
              <a:t>GPU</a:t>
            </a:r>
            <a:r>
              <a:rPr lang="zh-CN" altLang="en-US" sz="2200" dirty="0">
                <a:latin typeface="+mn-ea"/>
              </a:rPr>
              <a:t>上的表现比</a:t>
            </a:r>
            <a:r>
              <a:rPr lang="en-US" altLang="zh-CN" sz="2200" dirty="0">
                <a:latin typeface="+mn-ea"/>
              </a:rPr>
              <a:t>CPU</a:t>
            </a:r>
            <a:r>
              <a:rPr lang="zh-CN" altLang="en-US" sz="2200" dirty="0">
                <a:latin typeface="+mn-ea"/>
              </a:rPr>
              <a:t>好，但是</a:t>
            </a:r>
            <a:r>
              <a:rPr lang="en-US" altLang="zh-CN" sz="2200" dirty="0" err="1">
                <a:latin typeface="+mn-ea"/>
              </a:rPr>
              <a:t>sklearn</a:t>
            </a:r>
            <a:r>
              <a:rPr lang="zh-CN" altLang="en-US" sz="2200" dirty="0">
                <a:latin typeface="+mn-ea"/>
              </a:rPr>
              <a:t>框架不支持</a:t>
            </a:r>
            <a:r>
              <a:rPr lang="en-US" altLang="zh-CN" sz="2200" dirty="0">
                <a:latin typeface="+mn-ea"/>
              </a:rPr>
              <a:t>GPU</a:t>
            </a:r>
            <a:r>
              <a:rPr lang="zh-CN" altLang="en-US" sz="2200" dirty="0">
                <a:latin typeface="+mn-ea"/>
              </a:rPr>
              <a:t>加速优化。如果想使用</a:t>
            </a:r>
            <a:r>
              <a:rPr lang="en-US" altLang="zh-CN" sz="2200" dirty="0">
                <a:latin typeface="+mn-ea"/>
              </a:rPr>
              <a:t>GPU</a:t>
            </a:r>
            <a:r>
              <a:rPr lang="zh-CN" altLang="en-US" sz="2200" dirty="0">
                <a:latin typeface="+mn-ea"/>
              </a:rPr>
              <a:t>和分布式模型，可以使用谷歌的</a:t>
            </a:r>
            <a:r>
              <a:rPr lang="en-US" altLang="zh-CN" sz="2200" dirty="0" err="1">
                <a:latin typeface="+mn-ea"/>
              </a:rPr>
              <a:t>tensorflow</a:t>
            </a:r>
            <a:r>
              <a:rPr lang="zh-CN" altLang="en-US" sz="2200" dirty="0">
                <a:latin typeface="+mn-ea"/>
              </a:rPr>
              <a:t>框架</a:t>
            </a:r>
            <a:r>
              <a:rPr lang="en-US" altLang="zh-CN" sz="2200" dirty="0">
                <a:latin typeface="+mn-ea"/>
              </a:rPr>
              <a:t>(</a:t>
            </a:r>
            <a:r>
              <a:rPr lang="zh-CN" altLang="en-US" sz="2200" dirty="0">
                <a:latin typeface="+mn-ea"/>
              </a:rPr>
              <a:t>顶尖的神经网络库</a:t>
            </a:r>
            <a:r>
              <a:rPr lang="en-US" altLang="zh-CN" sz="2200" dirty="0">
                <a:latin typeface="+mn-ea"/>
              </a:rPr>
              <a:t>)</a:t>
            </a:r>
            <a:r>
              <a:rPr lang="zh-CN" altLang="en-US" sz="2200" dirty="0">
                <a:latin typeface="+mn-ea"/>
              </a:rPr>
              <a:t> 。</a:t>
            </a:r>
            <a:endParaRPr lang="en-US" altLang="zh-CN" sz="2200" dirty="0">
              <a:latin typeface="+mn-ea"/>
            </a:endParaRPr>
          </a:p>
          <a:p>
            <a:pPr marL="342900" indent="-342900">
              <a:lnSpc>
                <a:spcPct val="150000"/>
              </a:lnSpc>
              <a:spcBef>
                <a:spcPts val="1000"/>
              </a:spcBef>
              <a:buClr>
                <a:schemeClr val="accent1"/>
              </a:buClr>
              <a:buSzPct val="120000"/>
              <a:buFont typeface="Wingdings" panose="05000000000000000000" pitchFamily="2" charset="2"/>
              <a:buChar char="p"/>
            </a:pPr>
            <a:endParaRPr lang="en-US" altLang="zh-CN" sz="2200" dirty="0">
              <a:latin typeface="+mn-ea"/>
            </a:endParaRPr>
          </a:p>
          <a:p>
            <a:pPr marL="342900" indent="-342900">
              <a:lnSpc>
                <a:spcPct val="150000"/>
              </a:lnSpc>
              <a:spcBef>
                <a:spcPts val="1000"/>
              </a:spcBef>
              <a:buClr>
                <a:schemeClr val="accent1"/>
              </a:buClr>
              <a:buSzPct val="120000"/>
              <a:buFont typeface="Wingdings" panose="05000000000000000000" pitchFamily="2" charset="2"/>
              <a:buChar char="p"/>
            </a:pPr>
            <a:r>
              <a:rPr lang="zh-CN" altLang="en-US" sz="2200" dirty="0">
                <a:latin typeface="+mn-ea"/>
              </a:rPr>
              <a:t>一般情况下如果要使用神经网络进行分类</a:t>
            </a:r>
            <a:r>
              <a:rPr lang="en-US" altLang="zh-CN" sz="2200" dirty="0">
                <a:latin typeface="+mn-ea"/>
              </a:rPr>
              <a:t>/</a:t>
            </a:r>
            <a:r>
              <a:rPr lang="zh-CN" altLang="en-US" sz="2200" dirty="0">
                <a:latin typeface="+mn-ea"/>
              </a:rPr>
              <a:t>回归，建议使用</a:t>
            </a:r>
            <a:r>
              <a:rPr lang="en-US" altLang="zh-CN" sz="2200" dirty="0" err="1">
                <a:latin typeface="+mn-ea"/>
              </a:rPr>
              <a:t>keras</a:t>
            </a:r>
            <a:r>
              <a:rPr lang="zh-CN" altLang="en-US" sz="2200" dirty="0">
                <a:latin typeface="+mn-ea"/>
              </a:rPr>
              <a:t>或者</a:t>
            </a:r>
            <a:r>
              <a:rPr lang="en-US" altLang="zh-CN" sz="2200" dirty="0" err="1">
                <a:latin typeface="+mn-ea"/>
              </a:rPr>
              <a:t>pytorch</a:t>
            </a:r>
            <a:r>
              <a:rPr lang="zh-CN" altLang="en-US" sz="2200" dirty="0">
                <a:latin typeface="+mn-ea"/>
              </a:rPr>
              <a:t>。高度封装，易上手，速度稍慢。</a:t>
            </a:r>
          </a:p>
        </p:txBody>
      </p:sp>
    </p:spTree>
    <p:extLst>
      <p:ext uri="{BB962C8B-B14F-4D97-AF65-F5344CB8AC3E}">
        <p14:creationId xmlns:p14="http://schemas.microsoft.com/office/powerpoint/2010/main" val="2186335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4597" y="289023"/>
            <a:ext cx="5915025" cy="427733"/>
          </a:xfrm>
        </p:spPr>
        <p:txBody>
          <a:bodyPr vert="horz" lIns="68580" tIns="34290" rIns="68580" bIns="34290" rtlCol="0" anchor="ctr">
            <a:normAutofit fontScale="90000"/>
          </a:bodyPr>
          <a:lstStyle/>
          <a:p>
            <a:r>
              <a:rPr altLang="en-US" dirty="0" err="1"/>
              <a:t>设计神经网络</a:t>
            </a:r>
            <a:endParaRPr altLang="zh-CN" dirty="0"/>
          </a:p>
        </p:txBody>
      </p:sp>
      <p:sp>
        <p:nvSpPr>
          <p:cNvPr id="5" name="矩形 4"/>
          <p:cNvSpPr/>
          <p:nvPr/>
        </p:nvSpPr>
        <p:spPr>
          <a:xfrm>
            <a:off x="884578" y="1401053"/>
            <a:ext cx="10251254" cy="3176936"/>
          </a:xfrm>
          <a:prstGeom prst="rect">
            <a:avLst/>
          </a:prstGeom>
        </p:spPr>
        <p:txBody>
          <a:bodyPr vert="horz" lIns="68580" tIns="35100" rIns="68580" bIns="34290" rtlCol="0">
            <a:noAutofit/>
          </a:bodyPr>
          <a:lstStyle/>
          <a:p>
            <a:pPr marL="257175" indent="-257175">
              <a:lnSpc>
                <a:spcPct val="150000"/>
              </a:lnSpc>
              <a:spcBef>
                <a:spcPts val="750"/>
              </a:spcBef>
              <a:buClr>
                <a:schemeClr val="accent1"/>
              </a:buClr>
              <a:buSzPct val="120000"/>
              <a:buFont typeface="Wingdings" panose="05000000000000000000" pitchFamily="2" charset="2"/>
              <a:buChar char="p"/>
            </a:pPr>
            <a:r>
              <a:rPr lang="zh-CN" altLang="en-US" sz="2400" dirty="0">
                <a:latin typeface="+mn-ea"/>
              </a:rPr>
              <a:t>使用神经网络训练数据之前，必须确定神经网络层数，以及每层单元个数</a:t>
            </a:r>
          </a:p>
          <a:p>
            <a:pPr marL="257175" indent="-257175">
              <a:lnSpc>
                <a:spcPct val="150000"/>
              </a:lnSpc>
              <a:spcBef>
                <a:spcPts val="750"/>
              </a:spcBef>
              <a:buClr>
                <a:schemeClr val="accent1"/>
              </a:buClr>
              <a:buSzPct val="120000"/>
              <a:buFont typeface="Wingdings" panose="05000000000000000000" pitchFamily="2" charset="2"/>
              <a:buChar char="p"/>
            </a:pPr>
            <a:r>
              <a:rPr lang="zh-CN" altLang="en-US" sz="2400" dirty="0">
                <a:latin typeface="+mn-ea"/>
              </a:rPr>
              <a:t> 特征向量在被传入输入层时通常被先标准化（</a:t>
            </a:r>
            <a:r>
              <a:rPr lang="en-US" altLang="zh-CN" sz="2400" dirty="0">
                <a:latin typeface="+mn-ea"/>
              </a:rPr>
              <a:t>normalize</a:t>
            </a:r>
            <a:r>
              <a:rPr lang="zh-CN" altLang="en-US" sz="2400" dirty="0">
                <a:latin typeface="+mn-ea"/>
              </a:rPr>
              <a:t>）和</a:t>
            </a:r>
            <a:r>
              <a:rPr lang="en-US" altLang="zh-CN" sz="2400" dirty="0">
                <a:latin typeface="+mn-ea"/>
              </a:rPr>
              <a:t>0</a:t>
            </a:r>
            <a:r>
              <a:rPr lang="zh-CN" altLang="en-US" sz="2400" dirty="0">
                <a:latin typeface="+mn-ea"/>
              </a:rPr>
              <a:t>和</a:t>
            </a:r>
            <a:r>
              <a:rPr lang="en-US" altLang="zh-CN" sz="2400" dirty="0">
                <a:latin typeface="+mn-ea"/>
              </a:rPr>
              <a:t>1</a:t>
            </a:r>
            <a:r>
              <a:rPr lang="zh-CN" altLang="en-US" sz="2400" dirty="0">
                <a:latin typeface="+mn-ea"/>
              </a:rPr>
              <a:t>之间</a:t>
            </a:r>
            <a:endParaRPr lang="en-US" altLang="zh-CN" sz="2400" dirty="0">
              <a:latin typeface="+mn-ea"/>
            </a:endParaRPr>
          </a:p>
          <a:p>
            <a:pPr marL="257175" indent="-257175">
              <a:lnSpc>
                <a:spcPct val="150000"/>
              </a:lnSpc>
              <a:spcBef>
                <a:spcPts val="750"/>
              </a:spcBef>
              <a:buClr>
                <a:schemeClr val="accent1"/>
              </a:buClr>
              <a:buSzPct val="120000"/>
              <a:buFont typeface="Wingdings" panose="05000000000000000000" pitchFamily="2" charset="2"/>
              <a:buChar char="p"/>
            </a:pPr>
            <a:r>
              <a:rPr lang="zh-CN" altLang="en-US" sz="2400" dirty="0">
                <a:latin typeface="+mn-ea"/>
              </a:rPr>
              <a:t>离散型变量可以被编码成每一个输入单元对应一个特征可能赋的值</a:t>
            </a:r>
          </a:p>
          <a:p>
            <a:pPr marL="257175" indent="-257175">
              <a:lnSpc>
                <a:spcPct val="150000"/>
              </a:lnSpc>
              <a:spcBef>
                <a:spcPts val="750"/>
              </a:spcBef>
              <a:buClr>
                <a:schemeClr val="accent1"/>
              </a:buClr>
              <a:buSzPct val="120000"/>
              <a:buFont typeface="Wingdings" panose="05000000000000000000" pitchFamily="2" charset="2"/>
              <a:buChar char="p"/>
            </a:pPr>
            <a:r>
              <a:rPr lang="zh-CN" altLang="en-US" sz="2400" dirty="0">
                <a:latin typeface="+mn-ea"/>
              </a:rPr>
              <a:t>比如：特征值</a:t>
            </a:r>
            <a:r>
              <a:rPr lang="en-US" altLang="zh-CN" sz="2400" dirty="0">
                <a:latin typeface="+mn-ea"/>
              </a:rPr>
              <a:t>A</a:t>
            </a:r>
            <a:r>
              <a:rPr lang="zh-CN" altLang="en-US" sz="2400" dirty="0">
                <a:latin typeface="+mn-ea"/>
              </a:rPr>
              <a:t>可能取三个值（</a:t>
            </a:r>
            <a:r>
              <a:rPr lang="en-US" altLang="zh-CN" sz="2400" dirty="0">
                <a:latin typeface="+mn-ea"/>
              </a:rPr>
              <a:t>a0,a1,a2</a:t>
            </a:r>
            <a:r>
              <a:rPr lang="zh-CN" altLang="en-US" sz="2400" dirty="0">
                <a:latin typeface="+mn-ea"/>
              </a:rPr>
              <a:t>），可以使用三个输入单元来代表</a:t>
            </a:r>
            <a:r>
              <a:rPr lang="en-US" altLang="zh-CN" sz="2400" dirty="0">
                <a:latin typeface="+mn-ea"/>
              </a:rPr>
              <a:t>A;</a:t>
            </a:r>
            <a:r>
              <a:rPr lang="zh-CN" altLang="en-US" sz="2400" dirty="0">
                <a:latin typeface="+mn-ea"/>
              </a:rPr>
              <a:t>  如果</a:t>
            </a:r>
            <a:r>
              <a:rPr lang="en-US" altLang="zh-CN" sz="2400" dirty="0">
                <a:latin typeface="+mn-ea"/>
              </a:rPr>
              <a:t>A=a0,</a:t>
            </a:r>
            <a:r>
              <a:rPr lang="zh-CN" altLang="en-US" sz="2400" dirty="0">
                <a:latin typeface="+mn-ea"/>
              </a:rPr>
              <a:t>那么代表</a:t>
            </a:r>
            <a:r>
              <a:rPr lang="en-US" altLang="zh-CN" sz="2400" dirty="0">
                <a:latin typeface="+mn-ea"/>
              </a:rPr>
              <a:t>a0</a:t>
            </a:r>
            <a:r>
              <a:rPr lang="zh-CN" altLang="en-US" sz="2400" dirty="0">
                <a:latin typeface="+mn-ea"/>
              </a:rPr>
              <a:t>的单元值就取</a:t>
            </a:r>
            <a:r>
              <a:rPr lang="en-US" altLang="zh-CN" sz="2400" dirty="0">
                <a:latin typeface="+mn-ea"/>
              </a:rPr>
              <a:t>1</a:t>
            </a:r>
            <a:r>
              <a:rPr lang="zh-CN" altLang="en-US" sz="2400" dirty="0">
                <a:latin typeface="+mn-ea"/>
              </a:rPr>
              <a:t>，其他取</a:t>
            </a:r>
            <a:r>
              <a:rPr lang="en-US" altLang="zh-CN" sz="2400" dirty="0">
                <a:latin typeface="+mn-ea"/>
              </a:rPr>
              <a:t>0;</a:t>
            </a:r>
            <a:r>
              <a:rPr lang="zh-CN" altLang="en-US" sz="2400" dirty="0">
                <a:latin typeface="+mn-ea"/>
              </a:rPr>
              <a:t> 如果</a:t>
            </a:r>
            <a:r>
              <a:rPr lang="en-US" altLang="zh-CN" sz="2400" dirty="0">
                <a:latin typeface="+mn-ea"/>
              </a:rPr>
              <a:t>A=a1,</a:t>
            </a:r>
            <a:r>
              <a:rPr lang="zh-CN" altLang="en-US" sz="2400" dirty="0">
                <a:latin typeface="+mn-ea"/>
              </a:rPr>
              <a:t>那么代表</a:t>
            </a:r>
            <a:r>
              <a:rPr lang="en-US" altLang="zh-CN" sz="2400" dirty="0">
                <a:latin typeface="+mn-ea"/>
              </a:rPr>
              <a:t>a1</a:t>
            </a:r>
            <a:r>
              <a:rPr lang="zh-CN" altLang="en-US" sz="2400" dirty="0">
                <a:latin typeface="+mn-ea"/>
              </a:rPr>
              <a:t>的单元值就取</a:t>
            </a:r>
            <a:r>
              <a:rPr lang="en-US" altLang="zh-CN" sz="2400" dirty="0">
                <a:latin typeface="+mn-ea"/>
              </a:rPr>
              <a:t>1</a:t>
            </a:r>
            <a:r>
              <a:rPr lang="zh-CN" altLang="en-US" sz="2400" dirty="0">
                <a:latin typeface="+mn-ea"/>
              </a:rPr>
              <a:t>，其他取</a:t>
            </a:r>
            <a:r>
              <a:rPr lang="en-US" altLang="zh-CN" sz="2400" dirty="0">
                <a:latin typeface="+mn-ea"/>
              </a:rPr>
              <a:t>0</a:t>
            </a:r>
          </a:p>
        </p:txBody>
      </p:sp>
    </p:spTree>
    <p:extLst>
      <p:ext uri="{BB962C8B-B14F-4D97-AF65-F5344CB8AC3E}">
        <p14:creationId xmlns:p14="http://schemas.microsoft.com/office/powerpoint/2010/main" val="3752262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10925" y="1159545"/>
            <a:ext cx="9970149" cy="2897684"/>
          </a:xfrm>
          <a:prstGeom prst="rect">
            <a:avLst/>
          </a:prstGeom>
        </p:spPr>
        <p:txBody>
          <a:bodyPr vert="horz" lIns="68580" tIns="35100" rIns="68580" bIns="34290" rtlCol="0">
            <a:noAutofit/>
          </a:bodyPr>
          <a:lstStyle/>
          <a:p>
            <a:pPr marL="257175" indent="-257175">
              <a:lnSpc>
                <a:spcPct val="150000"/>
              </a:lnSpc>
              <a:spcBef>
                <a:spcPts val="750"/>
              </a:spcBef>
              <a:buClr>
                <a:schemeClr val="accent1"/>
              </a:buClr>
              <a:buSzPct val="120000"/>
              <a:buFont typeface="Wingdings" panose="05000000000000000000" pitchFamily="2" charset="2"/>
              <a:buChar char="p"/>
            </a:pPr>
            <a:r>
              <a:rPr lang="zh-CN" altLang="en-US" sz="2400" dirty="0">
                <a:latin typeface="+mn-ea"/>
              </a:rPr>
              <a:t>神经网络即可以用来做分类问题，也可以解决回归问题。 对于分类问题，如果是</a:t>
            </a:r>
            <a:r>
              <a:rPr lang="en-US" altLang="zh-CN" sz="2400" dirty="0">
                <a:latin typeface="+mn-ea"/>
              </a:rPr>
              <a:t>2</a:t>
            </a:r>
            <a:r>
              <a:rPr lang="zh-CN" altLang="en-US" sz="2400" dirty="0">
                <a:latin typeface="+mn-ea"/>
              </a:rPr>
              <a:t>类，可以用一个输出单元表示（</a:t>
            </a:r>
            <a:r>
              <a:rPr lang="en-US" altLang="zh-CN" sz="2400" dirty="0">
                <a:latin typeface="+mn-ea"/>
              </a:rPr>
              <a:t>0</a:t>
            </a:r>
            <a:r>
              <a:rPr lang="zh-CN" altLang="en-US" sz="2400" dirty="0">
                <a:latin typeface="+mn-ea"/>
              </a:rPr>
              <a:t>和</a:t>
            </a:r>
            <a:r>
              <a:rPr lang="en-US" altLang="zh-CN" sz="2400" dirty="0">
                <a:latin typeface="+mn-ea"/>
              </a:rPr>
              <a:t>1</a:t>
            </a:r>
            <a:r>
              <a:rPr lang="zh-CN" altLang="en-US" sz="2400" dirty="0">
                <a:latin typeface="+mn-ea"/>
              </a:rPr>
              <a:t>分别代表</a:t>
            </a:r>
            <a:r>
              <a:rPr lang="en-US" altLang="zh-CN" sz="2400" dirty="0">
                <a:latin typeface="+mn-ea"/>
              </a:rPr>
              <a:t>2</a:t>
            </a:r>
            <a:r>
              <a:rPr lang="zh-CN" altLang="en-US" sz="2400" dirty="0">
                <a:latin typeface="+mn-ea"/>
              </a:rPr>
              <a:t>类）， 如果多于两类，每一个类别用一个输出单元表示。所以输出层的单元数量通常等于类别的数量 。</a:t>
            </a:r>
          </a:p>
          <a:p>
            <a:pPr marL="257175" indent="-257175">
              <a:lnSpc>
                <a:spcPct val="150000"/>
              </a:lnSpc>
              <a:spcBef>
                <a:spcPts val="750"/>
              </a:spcBef>
              <a:buClr>
                <a:schemeClr val="accent1"/>
              </a:buClr>
              <a:buSzPct val="120000"/>
              <a:buFont typeface="Wingdings" panose="05000000000000000000" pitchFamily="2" charset="2"/>
              <a:buChar char="p"/>
            </a:pPr>
            <a:r>
              <a:rPr lang="zh-CN" altLang="en-US" sz="2400" dirty="0">
                <a:latin typeface="+mn-ea"/>
              </a:rPr>
              <a:t> 没有明确的规则来设计最好有多少个隐藏层，根据实验测试和误差，以及准确度来实验并改进。</a:t>
            </a:r>
            <a:endParaRPr lang="en-US" altLang="zh-CN" sz="2400" dirty="0">
              <a:latin typeface="+mn-ea"/>
            </a:endParaRPr>
          </a:p>
          <a:p>
            <a:pPr marL="257175" indent="-257175">
              <a:lnSpc>
                <a:spcPct val="150000"/>
              </a:lnSpc>
              <a:spcBef>
                <a:spcPts val="750"/>
              </a:spcBef>
              <a:buClr>
                <a:schemeClr val="accent1"/>
              </a:buClr>
              <a:buSzPct val="120000"/>
              <a:buFont typeface="Wingdings" panose="05000000000000000000" pitchFamily="2" charset="2"/>
              <a:buChar char="p"/>
            </a:pPr>
            <a:r>
              <a:rPr lang="zh-CN" altLang="en-US" sz="2400" dirty="0">
                <a:latin typeface="+mn-ea"/>
              </a:rPr>
              <a:t>始化权重（</a:t>
            </a:r>
            <a:r>
              <a:rPr lang="en-US" altLang="zh-CN" sz="2400" dirty="0">
                <a:latin typeface="+mn-ea"/>
              </a:rPr>
              <a:t>weights</a:t>
            </a:r>
            <a:r>
              <a:rPr lang="zh-CN" altLang="en-US" sz="2400" dirty="0">
                <a:latin typeface="+mn-ea"/>
              </a:rPr>
              <a:t>）和偏置（</a:t>
            </a:r>
            <a:r>
              <a:rPr lang="en-US" altLang="zh-CN" sz="2400" dirty="0">
                <a:latin typeface="+mn-ea"/>
              </a:rPr>
              <a:t>bias</a:t>
            </a:r>
            <a:r>
              <a:rPr lang="zh-CN" altLang="en-US" sz="2400" dirty="0">
                <a:latin typeface="+mn-ea"/>
              </a:rPr>
              <a:t>）：随机初始化在</a:t>
            </a:r>
            <a:r>
              <a:rPr lang="en-US" altLang="zh-CN" sz="2400" dirty="0">
                <a:latin typeface="+mn-ea"/>
              </a:rPr>
              <a:t>-1</a:t>
            </a:r>
            <a:r>
              <a:rPr lang="zh-CN" altLang="en-US" sz="2400" dirty="0">
                <a:latin typeface="+mn-ea"/>
              </a:rPr>
              <a:t>到</a:t>
            </a:r>
            <a:r>
              <a:rPr lang="en-US" altLang="zh-CN" sz="2400" dirty="0">
                <a:latin typeface="+mn-ea"/>
              </a:rPr>
              <a:t>1</a:t>
            </a:r>
            <a:r>
              <a:rPr lang="zh-CN" altLang="en-US" sz="2400" dirty="0">
                <a:latin typeface="+mn-ea"/>
              </a:rPr>
              <a:t>之间，或者</a:t>
            </a:r>
            <a:r>
              <a:rPr lang="en-US" altLang="zh-CN" sz="2400" dirty="0">
                <a:latin typeface="+mn-ea"/>
              </a:rPr>
              <a:t>-0.5</a:t>
            </a:r>
            <a:r>
              <a:rPr lang="zh-CN" altLang="en-US" sz="2400" dirty="0">
                <a:latin typeface="+mn-ea"/>
              </a:rPr>
              <a:t>到</a:t>
            </a:r>
            <a:r>
              <a:rPr lang="en-US" altLang="zh-CN" sz="2400" dirty="0">
                <a:latin typeface="+mn-ea"/>
              </a:rPr>
              <a:t>0.5</a:t>
            </a:r>
            <a:r>
              <a:rPr lang="zh-CN" altLang="en-US" sz="2400" dirty="0">
                <a:latin typeface="+mn-ea"/>
              </a:rPr>
              <a:t>之间，每个单元有一个偏置。</a:t>
            </a:r>
          </a:p>
        </p:txBody>
      </p:sp>
      <p:sp>
        <p:nvSpPr>
          <p:cNvPr id="6" name="标题 1"/>
          <p:cNvSpPr>
            <a:spLocks noGrp="1"/>
          </p:cNvSpPr>
          <p:nvPr>
            <p:ph type="title"/>
          </p:nvPr>
        </p:nvSpPr>
        <p:spPr>
          <a:xfrm>
            <a:off x="558514" y="281935"/>
            <a:ext cx="5915025" cy="427733"/>
          </a:xfrm>
        </p:spPr>
        <p:txBody>
          <a:bodyPr vert="horz" lIns="68580" tIns="34290" rIns="68580" bIns="34290" rtlCol="0" anchor="ctr">
            <a:normAutofit fontScale="90000"/>
          </a:bodyPr>
          <a:lstStyle/>
          <a:p>
            <a:r>
              <a:rPr altLang="en-US" dirty="0" err="1"/>
              <a:t>设计神经网络</a:t>
            </a:r>
            <a:endParaRPr altLang="zh-CN" dirty="0"/>
          </a:p>
        </p:txBody>
      </p:sp>
    </p:spTree>
    <p:extLst>
      <p:ext uri="{BB962C8B-B14F-4D97-AF65-F5344CB8AC3E}">
        <p14:creationId xmlns:p14="http://schemas.microsoft.com/office/powerpoint/2010/main" val="34903860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80975" y="338642"/>
            <a:ext cx="5915025" cy="427733"/>
          </a:xfrm>
        </p:spPr>
        <p:txBody>
          <a:bodyPr vert="horz" lIns="68580" tIns="34290" rIns="68580" bIns="34290" rtlCol="0" anchor="ctr">
            <a:normAutofit fontScale="90000"/>
          </a:bodyPr>
          <a:lstStyle/>
          <a:p>
            <a:r>
              <a:rPr altLang="en-US" dirty="0" err="1"/>
              <a:t>设计神经网络</a:t>
            </a:r>
            <a:endParaRPr altLang="zh-CN" dirty="0"/>
          </a:p>
        </p:txBody>
      </p:sp>
      <p:pic>
        <p:nvPicPr>
          <p:cNvPr id="2" name="图片 1">
            <a:extLst>
              <a:ext uri="{FF2B5EF4-FFF2-40B4-BE49-F238E27FC236}">
                <a16:creationId xmlns:a16="http://schemas.microsoft.com/office/drawing/2014/main" id="{7F6A273D-4CB6-7E74-E0A6-9FE08E6C8340}"/>
              </a:ext>
            </a:extLst>
          </p:cNvPr>
          <p:cNvPicPr>
            <a:picLocks noChangeAspect="1"/>
          </p:cNvPicPr>
          <p:nvPr/>
        </p:nvPicPr>
        <p:blipFill rotWithShape="1">
          <a:blip r:embed="rId2"/>
          <a:srcRect t="5809"/>
          <a:stretch/>
        </p:blipFill>
        <p:spPr>
          <a:xfrm>
            <a:off x="821308" y="749594"/>
            <a:ext cx="7564236" cy="5020341"/>
          </a:xfrm>
          <a:prstGeom prst="rect">
            <a:avLst/>
          </a:prstGeom>
        </p:spPr>
      </p:pic>
      <p:pic>
        <p:nvPicPr>
          <p:cNvPr id="3" name="图片 2">
            <a:extLst>
              <a:ext uri="{FF2B5EF4-FFF2-40B4-BE49-F238E27FC236}">
                <a16:creationId xmlns:a16="http://schemas.microsoft.com/office/drawing/2014/main" id="{E8EDC75F-C23D-0578-D8A0-C5A2210AD2D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3347" t="57459" r="61111" b="17517"/>
          <a:stretch/>
        </p:blipFill>
        <p:spPr>
          <a:xfrm>
            <a:off x="6755873" y="1438940"/>
            <a:ext cx="3564439" cy="1628555"/>
          </a:xfrm>
          <a:prstGeom prst="rect">
            <a:avLst/>
          </a:prstGeom>
        </p:spPr>
      </p:pic>
      <p:pic>
        <p:nvPicPr>
          <p:cNvPr id="4" name="图片 3">
            <a:extLst>
              <a:ext uri="{FF2B5EF4-FFF2-40B4-BE49-F238E27FC236}">
                <a16:creationId xmlns:a16="http://schemas.microsoft.com/office/drawing/2014/main" id="{1D251B65-8C66-3036-16F5-A5177CEB902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38667" t="57459" r="25792" b="17517"/>
          <a:stretch/>
        </p:blipFill>
        <p:spPr>
          <a:xfrm>
            <a:off x="6836456" y="2940245"/>
            <a:ext cx="3721952" cy="1700521"/>
          </a:xfrm>
          <a:prstGeom prst="rect">
            <a:avLst/>
          </a:prstGeom>
        </p:spPr>
      </p:pic>
    </p:spTree>
    <p:extLst>
      <p:ext uri="{BB962C8B-B14F-4D97-AF65-F5344CB8AC3E}">
        <p14:creationId xmlns:p14="http://schemas.microsoft.com/office/powerpoint/2010/main" val="3959501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947E421-1794-27DF-17A2-7D749F20C6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8035" r="58945" b="43792"/>
          <a:stretch/>
        </p:blipFill>
        <p:spPr>
          <a:xfrm>
            <a:off x="8269962" y="365343"/>
            <a:ext cx="3021814" cy="3337976"/>
          </a:xfrm>
          <a:prstGeom prst="rect">
            <a:avLst/>
          </a:prstGeom>
        </p:spPr>
      </p:pic>
      <p:sp>
        <p:nvSpPr>
          <p:cNvPr id="6" name="标题 1"/>
          <p:cNvSpPr>
            <a:spLocks noGrp="1"/>
          </p:cNvSpPr>
          <p:nvPr>
            <p:ph type="title"/>
          </p:nvPr>
        </p:nvSpPr>
        <p:spPr>
          <a:xfrm>
            <a:off x="317509" y="338642"/>
            <a:ext cx="5915025" cy="427733"/>
          </a:xfrm>
        </p:spPr>
        <p:txBody>
          <a:bodyPr vert="horz" lIns="68580" tIns="34290" rIns="68580" bIns="34290" rtlCol="0" anchor="ctr">
            <a:normAutofit fontScale="90000"/>
          </a:bodyPr>
          <a:lstStyle/>
          <a:p>
            <a:r>
              <a:rPr altLang="en-US" dirty="0" err="1"/>
              <a:t>设计神经网络</a:t>
            </a:r>
            <a:endParaRPr altLang="zh-CN" dirty="0"/>
          </a:p>
        </p:txBody>
      </p:sp>
      <p:pic>
        <p:nvPicPr>
          <p:cNvPr id="7" name="图片 6">
            <a:extLst>
              <a:ext uri="{FF2B5EF4-FFF2-40B4-BE49-F238E27FC236}">
                <a16:creationId xmlns:a16="http://schemas.microsoft.com/office/drawing/2014/main" id="{02D51788-7CB7-9B2B-F87C-57F6FF3906D1}"/>
              </a:ext>
            </a:extLst>
          </p:cNvPr>
          <p:cNvPicPr>
            <a:picLocks noChangeAspect="1"/>
          </p:cNvPicPr>
          <p:nvPr/>
        </p:nvPicPr>
        <p:blipFill rotWithShape="1">
          <a:blip r:embed="rId4"/>
          <a:srcRect l="5307"/>
          <a:stretch/>
        </p:blipFill>
        <p:spPr>
          <a:xfrm>
            <a:off x="596953" y="1133499"/>
            <a:ext cx="7455438" cy="5139641"/>
          </a:xfrm>
          <a:prstGeom prst="rect">
            <a:avLst/>
          </a:prstGeom>
        </p:spPr>
      </p:pic>
    </p:spTree>
    <p:extLst>
      <p:ext uri="{BB962C8B-B14F-4D97-AF65-F5344CB8AC3E}">
        <p14:creationId xmlns:p14="http://schemas.microsoft.com/office/powerpoint/2010/main" val="8855532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93EE78B-37FE-EEB4-1BC4-30706151A00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8035" r="58945" b="43792"/>
          <a:stretch/>
        </p:blipFill>
        <p:spPr>
          <a:xfrm>
            <a:off x="8155872" y="510459"/>
            <a:ext cx="3306026" cy="3651922"/>
          </a:xfrm>
          <a:prstGeom prst="rect">
            <a:avLst/>
          </a:prstGeom>
        </p:spPr>
      </p:pic>
      <p:sp>
        <p:nvSpPr>
          <p:cNvPr id="6" name="标题 1"/>
          <p:cNvSpPr>
            <a:spLocks noGrp="1"/>
          </p:cNvSpPr>
          <p:nvPr>
            <p:ph type="title"/>
          </p:nvPr>
        </p:nvSpPr>
        <p:spPr>
          <a:xfrm>
            <a:off x="180975" y="303200"/>
            <a:ext cx="5915025" cy="427733"/>
          </a:xfrm>
        </p:spPr>
        <p:txBody>
          <a:bodyPr vert="horz" lIns="68580" tIns="34290" rIns="68580" bIns="34290" rtlCol="0" anchor="ctr">
            <a:normAutofit fontScale="90000"/>
          </a:bodyPr>
          <a:lstStyle/>
          <a:p>
            <a:r>
              <a:rPr altLang="en-US" dirty="0" err="1"/>
              <a:t>设计神经网络</a:t>
            </a:r>
            <a:endParaRPr altLang="zh-CN" dirty="0"/>
          </a:p>
        </p:txBody>
      </p:sp>
      <p:pic>
        <p:nvPicPr>
          <p:cNvPr id="7" name="图片 6">
            <a:extLst>
              <a:ext uri="{FF2B5EF4-FFF2-40B4-BE49-F238E27FC236}">
                <a16:creationId xmlns:a16="http://schemas.microsoft.com/office/drawing/2014/main" id="{8A1373C8-A81B-D61A-26B9-87F6121B536E}"/>
              </a:ext>
            </a:extLst>
          </p:cNvPr>
          <p:cNvPicPr>
            <a:picLocks noChangeAspect="1"/>
          </p:cNvPicPr>
          <p:nvPr/>
        </p:nvPicPr>
        <p:blipFill rotWithShape="1">
          <a:blip r:embed="rId4"/>
          <a:srcRect l="6102"/>
          <a:stretch/>
        </p:blipFill>
        <p:spPr>
          <a:xfrm>
            <a:off x="259219" y="941731"/>
            <a:ext cx="8075274" cy="5613069"/>
          </a:xfrm>
          <a:prstGeom prst="rect">
            <a:avLst/>
          </a:prstGeom>
        </p:spPr>
      </p:pic>
    </p:spTree>
    <p:extLst>
      <p:ext uri="{BB962C8B-B14F-4D97-AF65-F5344CB8AC3E}">
        <p14:creationId xmlns:p14="http://schemas.microsoft.com/office/powerpoint/2010/main" val="5947835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80975" y="345730"/>
            <a:ext cx="5915025" cy="427733"/>
          </a:xfrm>
        </p:spPr>
        <p:txBody>
          <a:bodyPr vert="horz" lIns="68580" tIns="34290" rIns="68580" bIns="34290" rtlCol="0" anchor="ctr">
            <a:normAutofit fontScale="90000"/>
          </a:bodyPr>
          <a:lstStyle/>
          <a:p>
            <a:r>
              <a:rPr altLang="en-US" dirty="0" err="1"/>
              <a:t>设计神经网络</a:t>
            </a:r>
            <a:endParaRPr altLang="zh-CN" dirty="0"/>
          </a:p>
        </p:txBody>
      </p:sp>
      <p:pic>
        <p:nvPicPr>
          <p:cNvPr id="7" name="图片 6">
            <a:extLst>
              <a:ext uri="{FF2B5EF4-FFF2-40B4-BE49-F238E27FC236}">
                <a16:creationId xmlns:a16="http://schemas.microsoft.com/office/drawing/2014/main" id="{751D31AA-5299-D2CA-22AA-54FC243E9942}"/>
              </a:ext>
            </a:extLst>
          </p:cNvPr>
          <p:cNvPicPr>
            <a:picLocks noChangeAspect="1"/>
          </p:cNvPicPr>
          <p:nvPr/>
        </p:nvPicPr>
        <p:blipFill>
          <a:blip r:embed="rId2"/>
          <a:stretch>
            <a:fillRect/>
          </a:stretch>
        </p:blipFill>
        <p:spPr>
          <a:xfrm>
            <a:off x="445095" y="852798"/>
            <a:ext cx="8204815" cy="5399146"/>
          </a:xfrm>
          <a:prstGeom prst="rect">
            <a:avLst/>
          </a:prstGeom>
        </p:spPr>
      </p:pic>
      <p:pic>
        <p:nvPicPr>
          <p:cNvPr id="8" name="图片 7">
            <a:extLst>
              <a:ext uri="{FF2B5EF4-FFF2-40B4-BE49-F238E27FC236}">
                <a16:creationId xmlns:a16="http://schemas.microsoft.com/office/drawing/2014/main" id="{1AE0F05E-241E-618E-4F2D-DE86C357DE9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8035" r="58945" b="43792"/>
          <a:stretch/>
        </p:blipFill>
        <p:spPr>
          <a:xfrm>
            <a:off x="8747444" y="833726"/>
            <a:ext cx="3263581" cy="3605036"/>
          </a:xfrm>
          <a:prstGeom prst="rect">
            <a:avLst/>
          </a:prstGeom>
        </p:spPr>
      </p:pic>
      <p:sp>
        <p:nvSpPr>
          <p:cNvPr id="9" name="文本框 8">
            <a:extLst>
              <a:ext uri="{FF2B5EF4-FFF2-40B4-BE49-F238E27FC236}">
                <a16:creationId xmlns:a16="http://schemas.microsoft.com/office/drawing/2014/main" id="{A77E2D8A-5A29-FB9D-F978-3D5F0DEF79E0}"/>
              </a:ext>
            </a:extLst>
          </p:cNvPr>
          <p:cNvSpPr txBox="1"/>
          <p:nvPr/>
        </p:nvSpPr>
        <p:spPr>
          <a:xfrm>
            <a:off x="8900691" y="311798"/>
            <a:ext cx="27175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&lt;0.1, 0.9, 0.1, 0.1&gt;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191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88393" y="218139"/>
            <a:ext cx="5915025" cy="427733"/>
          </a:xfrm>
        </p:spPr>
        <p:txBody>
          <a:bodyPr vert="horz" lIns="68580" tIns="34290" rIns="68580" bIns="34290" rtlCol="0" anchor="ctr">
            <a:normAutofit fontScale="90000"/>
          </a:bodyPr>
          <a:lstStyle/>
          <a:p>
            <a:r>
              <a:rPr altLang="en-US" dirty="0" err="1"/>
              <a:t>设计神经网络</a:t>
            </a:r>
            <a:endParaRPr altLang="zh-CN" dirty="0"/>
          </a:p>
        </p:txBody>
      </p:sp>
      <p:pic>
        <p:nvPicPr>
          <p:cNvPr id="7" name="图片 6">
            <a:extLst>
              <a:ext uri="{FF2B5EF4-FFF2-40B4-BE49-F238E27FC236}">
                <a16:creationId xmlns:a16="http://schemas.microsoft.com/office/drawing/2014/main" id="{8D422E08-F9A1-8FB9-6773-A4DA532E1B7D}"/>
              </a:ext>
            </a:extLst>
          </p:cNvPr>
          <p:cNvPicPr>
            <a:picLocks noChangeAspect="1"/>
          </p:cNvPicPr>
          <p:nvPr/>
        </p:nvPicPr>
        <p:blipFill>
          <a:blip r:embed="rId2"/>
          <a:stretch>
            <a:fillRect/>
          </a:stretch>
        </p:blipFill>
        <p:spPr>
          <a:xfrm>
            <a:off x="581246" y="790906"/>
            <a:ext cx="8640725" cy="5610860"/>
          </a:xfrm>
          <a:prstGeom prst="rect">
            <a:avLst/>
          </a:prstGeom>
        </p:spPr>
      </p:pic>
      <p:pic>
        <p:nvPicPr>
          <p:cNvPr id="8" name="图片 7">
            <a:extLst>
              <a:ext uri="{FF2B5EF4-FFF2-40B4-BE49-F238E27FC236}">
                <a16:creationId xmlns:a16="http://schemas.microsoft.com/office/drawing/2014/main" id="{AED2C83D-D8C8-225A-5059-926DC6F090F3}"/>
              </a:ext>
            </a:extLst>
          </p:cNvPr>
          <p:cNvPicPr>
            <a:picLocks noChangeAspect="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sharpenSoften amount="25000"/>
                    </a14:imgEffect>
                  </a14:imgLayer>
                </a14:imgProps>
              </a:ext>
            </a:extLst>
          </a:blip>
          <a:srcRect l="1908" t="85788" r="8823"/>
          <a:stretch/>
        </p:blipFill>
        <p:spPr>
          <a:xfrm>
            <a:off x="4626629" y="724911"/>
            <a:ext cx="7565371" cy="781575"/>
          </a:xfrm>
          <a:prstGeom prst="rect">
            <a:avLst/>
          </a:prstGeom>
        </p:spPr>
      </p:pic>
    </p:spTree>
    <p:extLst>
      <p:ext uri="{BB962C8B-B14F-4D97-AF65-F5344CB8AC3E}">
        <p14:creationId xmlns:p14="http://schemas.microsoft.com/office/powerpoint/2010/main" val="2826355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63986" y="352818"/>
            <a:ext cx="5915025" cy="427733"/>
          </a:xfrm>
        </p:spPr>
        <p:txBody>
          <a:bodyPr vert="horz" lIns="68580" tIns="34290" rIns="68580" bIns="34290" rtlCol="0" anchor="ctr">
            <a:normAutofit fontScale="90000"/>
          </a:bodyPr>
          <a:lstStyle/>
          <a:p>
            <a:r>
              <a:rPr altLang="en-US" dirty="0" err="1"/>
              <a:t>设计神经网络</a:t>
            </a:r>
            <a:endParaRPr altLang="zh-CN" dirty="0"/>
          </a:p>
        </p:txBody>
      </p:sp>
      <p:grpSp>
        <p:nvGrpSpPr>
          <p:cNvPr id="5" name="组合 4">
            <a:extLst>
              <a:ext uri="{FF2B5EF4-FFF2-40B4-BE49-F238E27FC236}">
                <a16:creationId xmlns:a16="http://schemas.microsoft.com/office/drawing/2014/main" id="{A52B8D75-4931-3944-AC72-2CF46CB2EED0}"/>
              </a:ext>
            </a:extLst>
          </p:cNvPr>
          <p:cNvGrpSpPr/>
          <p:nvPr/>
        </p:nvGrpSpPr>
        <p:grpSpPr>
          <a:xfrm>
            <a:off x="0" y="1097963"/>
            <a:ext cx="8945525" cy="5068921"/>
            <a:chOff x="0" y="1097963"/>
            <a:chExt cx="8945525" cy="5068921"/>
          </a:xfrm>
        </p:grpSpPr>
        <p:pic>
          <p:nvPicPr>
            <p:cNvPr id="7" name="图片 6">
              <a:extLst>
                <a:ext uri="{FF2B5EF4-FFF2-40B4-BE49-F238E27FC236}">
                  <a16:creationId xmlns:a16="http://schemas.microsoft.com/office/drawing/2014/main" id="{A018E580-C63A-63C3-DE24-79489490B945}"/>
                </a:ext>
              </a:extLst>
            </p:cNvPr>
            <p:cNvPicPr>
              <a:picLocks noChangeAspect="1"/>
            </p:cNvPicPr>
            <p:nvPr/>
          </p:nvPicPr>
          <p:blipFill rotWithShape="1">
            <a:blip r:embed="rId2"/>
            <a:srcRect b="14043"/>
            <a:stretch/>
          </p:blipFill>
          <p:spPr>
            <a:xfrm>
              <a:off x="0" y="1097963"/>
              <a:ext cx="8945525" cy="5068921"/>
            </a:xfrm>
            <a:prstGeom prst="rect">
              <a:avLst/>
            </a:prstGeom>
          </p:spPr>
        </p:pic>
        <p:pic>
          <p:nvPicPr>
            <p:cNvPr id="4" name="图片 3">
              <a:extLst>
                <a:ext uri="{FF2B5EF4-FFF2-40B4-BE49-F238E27FC236}">
                  <a16:creationId xmlns:a16="http://schemas.microsoft.com/office/drawing/2014/main" id="{5FEB2949-3D00-AA99-F3FB-27EB9378E92D}"/>
                </a:ext>
              </a:extLst>
            </p:cNvPr>
            <p:cNvPicPr>
              <a:picLocks noChangeAspect="1"/>
            </p:cNvPicPr>
            <p:nvPr/>
          </p:nvPicPr>
          <p:blipFill>
            <a:blip r:embed="rId3"/>
            <a:stretch>
              <a:fillRect/>
            </a:stretch>
          </p:blipFill>
          <p:spPr>
            <a:xfrm>
              <a:off x="3549959" y="2523080"/>
              <a:ext cx="2355971" cy="450873"/>
            </a:xfrm>
            <a:prstGeom prst="rect">
              <a:avLst/>
            </a:prstGeom>
          </p:spPr>
        </p:pic>
      </p:grpSp>
      <p:pic>
        <p:nvPicPr>
          <p:cNvPr id="2" name="图片 1">
            <a:extLst>
              <a:ext uri="{FF2B5EF4-FFF2-40B4-BE49-F238E27FC236}">
                <a16:creationId xmlns:a16="http://schemas.microsoft.com/office/drawing/2014/main" id="{DE584B97-A327-0C17-9B9D-ACBF82588E95}"/>
              </a:ext>
            </a:extLst>
          </p:cNvPr>
          <p:cNvPicPr>
            <a:picLocks noChangeAspect="1"/>
          </p:cNvPicPr>
          <p:nvPr/>
        </p:nvPicPr>
        <p:blipFill rotWithShape="1">
          <a:blip r:embed="rId4">
            <a:duotone>
              <a:prstClr val="black"/>
              <a:schemeClr val="accent3">
                <a:tint val="45000"/>
                <a:satMod val="400000"/>
              </a:schemeClr>
            </a:duotone>
            <a:extLst>
              <a:ext uri="{BEBA8EAE-BF5A-486C-A8C5-ECC9F3942E4B}">
                <a14:imgProps xmlns:a14="http://schemas.microsoft.com/office/drawing/2010/main">
                  <a14:imgLayer r:embed="rId5">
                    <a14:imgEffect>
                      <a14:sharpenSoften amount="25000"/>
                    </a14:imgEffect>
                  </a14:imgLayer>
                </a14:imgProps>
              </a:ext>
            </a:extLst>
          </a:blip>
          <a:srcRect l="1908" t="85788" r="8823"/>
          <a:stretch/>
        </p:blipFill>
        <p:spPr>
          <a:xfrm>
            <a:off x="4180061" y="1324502"/>
            <a:ext cx="7565371" cy="781575"/>
          </a:xfrm>
          <a:prstGeom prst="rect">
            <a:avLst/>
          </a:prstGeom>
        </p:spPr>
      </p:pic>
    </p:spTree>
    <p:extLst>
      <p:ext uri="{BB962C8B-B14F-4D97-AF65-F5344CB8AC3E}">
        <p14:creationId xmlns:p14="http://schemas.microsoft.com/office/powerpoint/2010/main" val="30255104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02333" y="1389222"/>
            <a:ext cx="8805863" cy="3863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ts val="1350"/>
              </a:spcBef>
              <a:buClr>
                <a:schemeClr val="accent1"/>
              </a:buClr>
              <a:buFont typeface="Wingdings" panose="05000000000000000000" pitchFamily="2" charset="2"/>
              <a:buChar char="p"/>
              <a:defRPr/>
            </a:pPr>
            <a:r>
              <a:rPr lang="en-US" altLang="zh-CN" sz="2000" dirty="0" err="1">
                <a:latin typeface="+mn-ea"/>
              </a:rPr>
              <a:t>Sklearn</a:t>
            </a:r>
            <a:r>
              <a:rPr lang="zh-CN" altLang="en-US" sz="2000" dirty="0">
                <a:latin typeface="+mn-ea"/>
              </a:rPr>
              <a:t>中神经网络</a:t>
            </a:r>
          </a:p>
          <a:p>
            <a:pPr marL="685800" lvl="1" indent="-342900">
              <a:lnSpc>
                <a:spcPct val="150000"/>
              </a:lnSpc>
              <a:spcBef>
                <a:spcPts val="1350"/>
              </a:spcBef>
              <a:buClr>
                <a:schemeClr val="accent1"/>
              </a:buClr>
              <a:buFont typeface="Wingdings" panose="05000000000000000000" pitchFamily="2" charset="2"/>
              <a:buChar char="p"/>
              <a:defRPr/>
            </a:pPr>
            <a:r>
              <a:rPr lang="en-US" altLang="zh-CN" sz="2000" dirty="0" err="1">
                <a:latin typeface="+mn-ea"/>
              </a:rPr>
              <a:t>neural_network.BernouliRBM</a:t>
            </a:r>
            <a:endParaRPr lang="en-US" altLang="zh-CN" sz="2000" dirty="0">
              <a:latin typeface="+mn-ea"/>
            </a:endParaRPr>
          </a:p>
          <a:p>
            <a:pPr marL="685800" lvl="1" indent="-342900">
              <a:lnSpc>
                <a:spcPct val="150000"/>
              </a:lnSpc>
              <a:spcBef>
                <a:spcPts val="1350"/>
              </a:spcBef>
              <a:buClr>
                <a:schemeClr val="accent1"/>
              </a:buClr>
              <a:buFont typeface="Wingdings" panose="05000000000000000000" pitchFamily="2" charset="2"/>
              <a:buChar char="p"/>
              <a:defRPr/>
            </a:pPr>
            <a:r>
              <a:rPr lang="en-US" altLang="zh-CN" sz="2000" dirty="0">
                <a:solidFill>
                  <a:srgbClr val="C00000"/>
                </a:solidFill>
                <a:latin typeface="+mn-ea"/>
              </a:rPr>
              <a:t>neural_network.MLPClassifier</a:t>
            </a:r>
          </a:p>
          <a:p>
            <a:pPr marL="685800" lvl="1" indent="-342900">
              <a:lnSpc>
                <a:spcPct val="150000"/>
              </a:lnSpc>
              <a:spcBef>
                <a:spcPts val="1350"/>
              </a:spcBef>
              <a:buClr>
                <a:schemeClr val="accent1"/>
              </a:buClr>
              <a:buFont typeface="Wingdings" panose="05000000000000000000" pitchFamily="2" charset="2"/>
              <a:buChar char="p"/>
              <a:defRPr/>
            </a:pPr>
            <a:r>
              <a:rPr lang="en-US" altLang="zh-CN" sz="2000" dirty="0" err="1">
                <a:latin typeface="+mn-ea"/>
              </a:rPr>
              <a:t>neural_network.MLPRgression</a:t>
            </a:r>
            <a:r>
              <a:rPr lang="en-US" altLang="zh-CN" sz="2000" dirty="0">
                <a:latin typeface="+mn-ea"/>
              </a:rPr>
              <a:t> </a:t>
            </a:r>
            <a:endParaRPr lang="zh-CN" altLang="en-US" sz="2000" dirty="0">
              <a:latin typeface="+mn-ea"/>
            </a:endParaRPr>
          </a:p>
        </p:txBody>
      </p:sp>
      <p:sp>
        <p:nvSpPr>
          <p:cNvPr id="4" name="标题 1"/>
          <p:cNvSpPr txBox="1">
            <a:spLocks/>
          </p:cNvSpPr>
          <p:nvPr/>
        </p:nvSpPr>
        <p:spPr>
          <a:xfrm>
            <a:off x="1828455" y="212736"/>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dirty="0" err="1"/>
              <a:t>Sklearn</a:t>
            </a:r>
            <a:r>
              <a:rPr lang="zh-CN" altLang="en-US" dirty="0"/>
              <a:t>神经网络</a:t>
            </a:r>
          </a:p>
        </p:txBody>
      </p:sp>
    </p:spTree>
    <p:extLst>
      <p:ext uri="{BB962C8B-B14F-4D97-AF65-F5344CB8AC3E}">
        <p14:creationId xmlns:p14="http://schemas.microsoft.com/office/powerpoint/2010/main" val="303824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5762" y="180911"/>
            <a:ext cx="7886700" cy="570310"/>
          </a:xfrm>
        </p:spPr>
        <p:txBody>
          <a:bodyPr vert="horz" lIns="91440" tIns="45720" rIns="91440" bIns="45720" rtlCol="0" anchor="ctr">
            <a:normAutofit fontScale="90000"/>
          </a:bodyPr>
          <a:lstStyle/>
          <a:p>
            <a:r>
              <a:rPr altLang="en-US" dirty="0" err="1">
                <a:latin typeface="+mj-ea"/>
                <a:ea typeface="+mj-ea"/>
              </a:rPr>
              <a:t>神经元模型</a:t>
            </a:r>
            <a:endParaRPr altLang="zh-CN" dirty="0">
              <a:latin typeface="+mj-ea"/>
              <a:ea typeface="+mj-ea"/>
            </a:endParaRPr>
          </a:p>
        </p:txBody>
      </p:sp>
      <p:sp>
        <p:nvSpPr>
          <p:cNvPr id="23555" name="内容占位符 2"/>
          <p:cNvSpPr>
            <a:spLocks noGrp="1"/>
          </p:cNvSpPr>
          <p:nvPr>
            <p:ph idx="1"/>
          </p:nvPr>
        </p:nvSpPr>
        <p:spPr>
          <a:xfrm>
            <a:off x="652403" y="1121569"/>
            <a:ext cx="4725509" cy="3725465"/>
          </a:xfrm>
        </p:spPr>
        <p:txBody>
          <a:bodyPr>
            <a:noAutofit/>
          </a:bodyPr>
          <a:lstStyle/>
          <a:p>
            <a:pPr eaLnBrk="1" hangingPunct="1">
              <a:lnSpc>
                <a:spcPct val="150000"/>
              </a:lnSpc>
            </a:pPr>
            <a:r>
              <a:rPr altLang="en-US" sz="2000" b="1" dirty="0">
                <a:latin typeface="+mn-ea"/>
                <a:ea typeface="+mn-ea"/>
              </a:rPr>
              <a:t>连接是神经元中最重要的东西。每一个连接上都有一个</a:t>
            </a:r>
            <a:r>
              <a:rPr altLang="en-US" sz="2000" b="1" dirty="0">
                <a:solidFill>
                  <a:srgbClr val="C00000"/>
                </a:solidFill>
                <a:latin typeface="+mn-ea"/>
                <a:ea typeface="+mn-ea"/>
              </a:rPr>
              <a:t>权重</a:t>
            </a:r>
            <a:r>
              <a:rPr altLang="en-US" sz="2000" b="1" dirty="0">
                <a:latin typeface="+mn-ea"/>
                <a:ea typeface="+mn-ea"/>
              </a:rPr>
              <a:t>。一个神经网络的</a:t>
            </a:r>
            <a:r>
              <a:rPr altLang="en-US" sz="2000" b="1" dirty="0">
                <a:solidFill>
                  <a:srgbClr val="C00000"/>
                </a:solidFill>
                <a:latin typeface="+mn-ea"/>
                <a:ea typeface="+mn-ea"/>
              </a:rPr>
              <a:t>训练算法</a:t>
            </a:r>
            <a:r>
              <a:rPr altLang="en-US" sz="2000" b="1" dirty="0">
                <a:latin typeface="+mn-ea"/>
                <a:ea typeface="+mn-ea"/>
              </a:rPr>
              <a:t>就是</a:t>
            </a:r>
            <a:r>
              <a:rPr altLang="en-US" sz="2000" b="1" dirty="0">
                <a:solidFill>
                  <a:srgbClr val="C00000"/>
                </a:solidFill>
                <a:latin typeface="+mn-ea"/>
                <a:ea typeface="+mn-ea"/>
              </a:rPr>
              <a:t>让权重的值调整到最佳</a:t>
            </a:r>
            <a:r>
              <a:rPr altLang="en-US" sz="2000" b="1" dirty="0">
                <a:latin typeface="+mn-ea"/>
                <a:ea typeface="+mn-ea"/>
              </a:rPr>
              <a:t>，以使得整个网络的预测效果最好</a:t>
            </a:r>
            <a:r>
              <a:rPr lang="en-US" altLang="zh-CN" sz="2000" b="1" dirty="0">
                <a:latin typeface="+mn-ea"/>
                <a:ea typeface="+mn-ea"/>
              </a:rPr>
              <a:t>(</a:t>
            </a:r>
            <a:r>
              <a:rPr altLang="en-US" sz="2000" b="1" dirty="0">
                <a:latin typeface="+mn-ea"/>
                <a:ea typeface="+mn-ea"/>
              </a:rPr>
              <a:t>拟合</a:t>
            </a:r>
            <a:r>
              <a:rPr lang="en-US" altLang="zh-CN" sz="2000" b="1" dirty="0">
                <a:latin typeface="+mn-ea"/>
                <a:ea typeface="+mn-ea"/>
              </a:rPr>
              <a:t>)</a:t>
            </a:r>
            <a:r>
              <a:rPr altLang="en-US" sz="2000" b="1" dirty="0">
                <a:latin typeface="+mn-ea"/>
                <a:ea typeface="+mn-ea"/>
              </a:rPr>
              <a:t>。</a:t>
            </a:r>
            <a:endParaRPr lang="en-US" altLang="zh-CN" sz="2000" b="1" dirty="0">
              <a:latin typeface="+mn-ea"/>
              <a:ea typeface="+mn-ea"/>
            </a:endParaRPr>
          </a:p>
          <a:p>
            <a:pPr eaLnBrk="1" hangingPunct="1">
              <a:lnSpc>
                <a:spcPct val="150000"/>
              </a:lnSpc>
            </a:pPr>
            <a:r>
              <a:rPr altLang="en-US" sz="2000" b="1" dirty="0">
                <a:latin typeface="+mn-ea"/>
                <a:ea typeface="+mn-ea"/>
              </a:rPr>
              <a:t>将神经元图中的所有变量用符号表示，写出输出的计算公式：</a:t>
            </a:r>
            <a:endParaRPr lang="en-US" altLang="zh-CN" sz="2000" b="1" dirty="0">
              <a:latin typeface="+mn-ea"/>
              <a:ea typeface="+mn-ea"/>
            </a:endParaRPr>
          </a:p>
        </p:txBody>
      </p:sp>
      <p:pic>
        <p:nvPicPr>
          <p:cNvPr id="23556" name="图片 5"/>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548071" y="751221"/>
            <a:ext cx="6568781" cy="339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内容占位符 2"/>
          <p:cNvSpPr txBox="1">
            <a:spLocks/>
          </p:cNvSpPr>
          <p:nvPr/>
        </p:nvSpPr>
        <p:spPr bwMode="auto">
          <a:xfrm>
            <a:off x="652403" y="4847034"/>
            <a:ext cx="9117765" cy="889397"/>
          </a:xfrm>
          <a:prstGeom prst="rect">
            <a:avLst/>
          </a:prstGeom>
        </p:spPr>
        <p:txBody>
          <a:bodyPr vert="horz" lIns="91440" tIns="46800" rIns="91440" bIns="45720" rtlCol="0">
            <a:noAutofit/>
          </a:bodyPr>
          <a:lstStyle>
            <a:lvl1pPr marL="228600" indent="-360000">
              <a:lnSpc>
                <a:spcPct val="150000"/>
              </a:lnSpc>
              <a:spcBef>
                <a:spcPts val="1000"/>
              </a:spcBef>
              <a:buClr>
                <a:schemeClr val="accent1"/>
              </a:buClr>
              <a:buSzPct val="100000"/>
              <a:buFont typeface="Wingdings" panose="05000000000000000000" pitchFamily="2" charset="2"/>
              <a:buChar char="p"/>
              <a:defRPr lang="zh-CN" altLang="en-US" sz="2000" baseline="0" dirty="0" smtClean="0">
                <a:latin typeface="+mn-ea"/>
              </a:defRPr>
            </a:lvl1pPr>
            <a:lvl2pPr marL="685800" indent="-360000">
              <a:lnSpc>
                <a:spcPct val="90000"/>
              </a:lnSpc>
              <a:spcBef>
                <a:spcPts val="500"/>
              </a:spcBef>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r>
              <a:rPr lang="en-US" altLang="zh-CN" b="1" dirty="0"/>
              <a:t>z</a:t>
            </a:r>
            <a:r>
              <a:rPr lang="zh-CN" altLang="en-US" b="1" dirty="0"/>
              <a:t>是在输入和权值的线性加权和叠加了一个函数</a:t>
            </a:r>
            <a:r>
              <a:rPr lang="en-US" altLang="zh-CN" b="1" dirty="0"/>
              <a:t>g</a:t>
            </a:r>
            <a:r>
              <a:rPr lang="zh-CN" altLang="en-US" b="1" dirty="0"/>
              <a:t>的值。在</a:t>
            </a:r>
            <a:r>
              <a:rPr lang="en-US" altLang="zh-CN" b="1" dirty="0"/>
              <a:t>MP</a:t>
            </a:r>
            <a:r>
              <a:rPr lang="zh-CN" altLang="en-US" b="1" dirty="0"/>
              <a:t>模型里，函数</a:t>
            </a:r>
            <a:r>
              <a:rPr lang="en-US" altLang="zh-CN" b="1" dirty="0"/>
              <a:t>g</a:t>
            </a:r>
            <a:r>
              <a:rPr lang="zh-CN" altLang="en-US" b="1" dirty="0"/>
              <a:t>是</a:t>
            </a:r>
            <a:r>
              <a:rPr lang="en-US" altLang="zh-CN" b="1" dirty="0" err="1"/>
              <a:t>sgn</a:t>
            </a:r>
            <a:r>
              <a:rPr lang="zh-CN" altLang="en-US" b="1" dirty="0"/>
              <a:t>函数，也就是取符号函数（阶跃函数）。这个函数当输入大于</a:t>
            </a:r>
            <a:r>
              <a:rPr lang="en-US" altLang="zh-CN" b="1" dirty="0"/>
              <a:t>0</a:t>
            </a:r>
            <a:r>
              <a:rPr lang="zh-CN" altLang="en-US" b="1" dirty="0"/>
              <a:t>时，输出</a:t>
            </a:r>
            <a:r>
              <a:rPr lang="en-US" altLang="zh-CN" b="1" dirty="0"/>
              <a:t>1</a:t>
            </a:r>
            <a:r>
              <a:rPr lang="zh-CN" altLang="en-US" b="1" dirty="0"/>
              <a:t>，否则输出</a:t>
            </a:r>
            <a:r>
              <a:rPr lang="en-US" altLang="zh-CN" b="1" dirty="0"/>
              <a:t>0</a:t>
            </a:r>
            <a:r>
              <a:rPr lang="zh-CN" altLang="en-US" b="1" dirty="0"/>
              <a:t>。</a:t>
            </a:r>
          </a:p>
        </p:txBody>
      </p:sp>
    </p:spTree>
    <p:extLst>
      <p:ext uri="{BB962C8B-B14F-4D97-AF65-F5344CB8AC3E}">
        <p14:creationId xmlns:p14="http://schemas.microsoft.com/office/powerpoint/2010/main" val="1388856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79307"/>
            <a:ext cx="9021090" cy="519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957404" y="679307"/>
            <a:ext cx="4939484" cy="26031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Tree>
    <p:extLst>
      <p:ext uri="{BB962C8B-B14F-4D97-AF65-F5344CB8AC3E}">
        <p14:creationId xmlns:p14="http://schemas.microsoft.com/office/powerpoint/2010/main" val="2852211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7419" y="998935"/>
            <a:ext cx="7939088"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836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4" name="内容占位符 3"/>
          <p:cNvSpPr>
            <a:spLocks noGrp="1"/>
          </p:cNvSpPr>
          <p:nvPr>
            <p:ph sz="quarter" idx="14"/>
          </p:nvPr>
        </p:nvSpPr>
        <p:spPr>
          <a:xfrm>
            <a:off x="1784350" y="1222572"/>
            <a:ext cx="8629650" cy="4343400"/>
          </a:xfrm>
        </p:spPr>
        <p:txBody>
          <a:bodyPr>
            <a:normAutofit fontScale="92500" lnSpcReduction="10000"/>
          </a:bodyPr>
          <a:lstStyle/>
          <a:p>
            <a:pPr marL="342900" indent="-342900">
              <a:lnSpc>
                <a:spcPct val="150000"/>
              </a:lnSpc>
            </a:pPr>
            <a:r>
              <a:rPr lang="zh-CN" altLang="en-US" sz="2400" dirty="0">
                <a:solidFill>
                  <a:schemeClr val="bg1">
                    <a:lumMod val="85000"/>
                  </a:schemeClr>
                </a:solidFill>
              </a:rPr>
              <a:t>发展历史 </a:t>
            </a:r>
            <a:endParaRPr lang="en-US" altLang="zh-CN" sz="2400" dirty="0">
              <a:solidFill>
                <a:schemeClr val="bg1">
                  <a:lumMod val="85000"/>
                </a:schemeClr>
              </a:solidFill>
            </a:endParaRPr>
          </a:p>
          <a:p>
            <a:pPr marL="342900" indent="-342900">
              <a:lnSpc>
                <a:spcPct val="150000"/>
              </a:lnSpc>
            </a:pPr>
            <a:r>
              <a:rPr lang="zh-CN" altLang="en-US" sz="2400" dirty="0">
                <a:solidFill>
                  <a:schemeClr val="bg1">
                    <a:lumMod val="85000"/>
                  </a:schemeClr>
                </a:solidFill>
              </a:rPr>
              <a:t>神经元模型</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感知机与多层网络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误差逆传播算法</a:t>
            </a:r>
            <a:endParaRPr lang="en-US" altLang="zh-CN" sz="2400" dirty="0">
              <a:solidFill>
                <a:schemeClr val="bg1">
                  <a:lumMod val="85000"/>
                </a:schemeClr>
              </a:solidFill>
            </a:endParaRPr>
          </a:p>
          <a:p>
            <a:pPr marL="342900" indent="-342900">
              <a:lnSpc>
                <a:spcPct val="150000"/>
              </a:lnSpc>
            </a:pPr>
            <a:r>
              <a:rPr lang="en-US" altLang="zh-CN" sz="2400" dirty="0"/>
              <a:t> </a:t>
            </a:r>
            <a:r>
              <a:rPr lang="zh-CN" altLang="en-US" sz="2400" dirty="0"/>
              <a:t>全局最小与局部最小</a:t>
            </a:r>
            <a:endParaRPr lang="en-US" altLang="zh-CN" sz="2400" dirty="0"/>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其他常见神经网络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深度学习</a:t>
            </a:r>
            <a:endParaRPr lang="en-US" altLang="zh-CN" sz="2400" dirty="0">
              <a:solidFill>
                <a:schemeClr val="bg1">
                  <a:lumMod val="85000"/>
                </a:schemeClr>
              </a:solidFill>
            </a:endParaRPr>
          </a:p>
          <a:p>
            <a:pPr marL="342900" indent="-342900">
              <a:lnSpc>
                <a:spcPct val="150000"/>
              </a:lnSpc>
            </a:pPr>
            <a:endParaRPr lang="zh-CN" altLang="en-US" dirty="0"/>
          </a:p>
        </p:txBody>
      </p:sp>
    </p:spTree>
    <p:extLst>
      <p:ext uri="{BB962C8B-B14F-4D97-AF65-F5344CB8AC3E}">
        <p14:creationId xmlns:p14="http://schemas.microsoft.com/office/powerpoint/2010/main" val="33796947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全局最小与局部极小</a:t>
            </a:r>
          </a:p>
        </p:txBody>
      </p:sp>
      <p:sp>
        <p:nvSpPr>
          <p:cNvPr id="3" name="内容占位符 2"/>
          <p:cNvSpPr>
            <a:spLocks noGrp="1"/>
          </p:cNvSpPr>
          <p:nvPr>
            <p:ph idx="1"/>
          </p:nvPr>
        </p:nvSpPr>
        <p:spPr>
          <a:xfrm>
            <a:off x="1010295" y="1130185"/>
            <a:ext cx="10711543" cy="4930775"/>
          </a:xfrm>
        </p:spPr>
        <p:txBody>
          <a:bodyPr>
            <a:normAutofit/>
          </a:bodyPr>
          <a:lstStyle/>
          <a:p>
            <a:pPr>
              <a:lnSpc>
                <a:spcPct val="100000"/>
              </a:lnSpc>
            </a:pPr>
            <a:r>
              <a:rPr lang="zh-CN" altLang="en-US" sz="2400" dirty="0"/>
              <a:t>对     和     </a:t>
            </a:r>
            <a:r>
              <a:rPr lang="en-US" altLang="zh-CN" sz="2400" dirty="0"/>
              <a:t>, </a:t>
            </a:r>
            <a:r>
              <a:rPr lang="zh-CN" altLang="en-US" sz="2400" dirty="0"/>
              <a:t>若存在          使得</a:t>
            </a:r>
            <a:endParaRPr lang="en-US" altLang="zh-CN" sz="2400" dirty="0"/>
          </a:p>
          <a:p>
            <a:pPr marL="0" indent="0">
              <a:lnSpc>
                <a:spcPct val="100000"/>
              </a:lnSpc>
              <a:buNone/>
            </a:pPr>
            <a:endParaRPr lang="en-US" altLang="zh-CN" sz="2400" dirty="0"/>
          </a:p>
          <a:p>
            <a:pPr marL="0" indent="0">
              <a:lnSpc>
                <a:spcPct val="100000"/>
              </a:lnSpc>
              <a:buNone/>
            </a:pPr>
            <a:r>
              <a:rPr lang="zh-CN" altLang="en-US" sz="2400" dirty="0"/>
              <a:t>都有                              成立</a:t>
            </a:r>
            <a:r>
              <a:rPr lang="en-US" altLang="zh-CN" sz="2400" dirty="0"/>
              <a:t>, </a:t>
            </a:r>
            <a:r>
              <a:rPr lang="zh-CN" altLang="en-US" sz="2400" dirty="0"/>
              <a:t>则            为</a:t>
            </a:r>
            <a:r>
              <a:rPr lang="zh-CN" altLang="en-US" sz="2400" dirty="0">
                <a:solidFill>
                  <a:srgbClr val="C00000"/>
                </a:solidFill>
              </a:rPr>
              <a:t>局部极小解</a:t>
            </a:r>
            <a:r>
              <a:rPr lang="zh-CN" altLang="en-US" sz="2400" dirty="0"/>
              <a:t>；若对参数空间中任意的         </a:t>
            </a:r>
            <a:r>
              <a:rPr lang="en-US" altLang="zh-CN" sz="2400" dirty="0"/>
              <a:t>, </a:t>
            </a:r>
            <a:r>
              <a:rPr lang="zh-CN" altLang="en-US" sz="2400" dirty="0"/>
              <a:t>都有                              </a:t>
            </a:r>
            <a:r>
              <a:rPr lang="en-US" altLang="zh-CN" sz="2400" dirty="0"/>
              <a:t>, </a:t>
            </a:r>
            <a:r>
              <a:rPr lang="zh-CN" altLang="en-US" sz="2400" dirty="0"/>
              <a:t>则            为</a:t>
            </a:r>
            <a:r>
              <a:rPr lang="zh-CN" altLang="en-US" sz="2400" dirty="0">
                <a:solidFill>
                  <a:srgbClr val="C00000"/>
                </a:solidFill>
              </a:rPr>
              <a:t>全局最小解</a:t>
            </a:r>
            <a:r>
              <a:rPr lang="en-US" altLang="zh-CN" sz="2400" dirty="0"/>
              <a:t>. </a:t>
            </a:r>
            <a:r>
              <a:rPr lang="zh-CN" altLang="en-US" sz="2400" dirty="0"/>
              <a:t>两者对应的</a:t>
            </a:r>
            <a:r>
              <a:rPr lang="en-US" altLang="zh-CN" sz="2400" dirty="0"/>
              <a:t>               </a:t>
            </a:r>
            <a:r>
              <a:rPr lang="zh-CN" altLang="en-US" sz="2400" dirty="0"/>
              <a:t>分别称为误差函数的局部最小解和全局最小值</a:t>
            </a:r>
            <a:r>
              <a:rPr lang="en-US" altLang="zh-CN" sz="2400" dirty="0"/>
              <a:t>. </a:t>
            </a:r>
          </a:p>
          <a:p>
            <a:pPr marL="257175" indent="-257175">
              <a:lnSpc>
                <a:spcPct val="100000"/>
              </a:lnSpc>
              <a:buFont typeface="Wingdings" panose="05000000000000000000" pitchFamily="2" charset="2"/>
              <a:buChar char="l"/>
            </a:pPr>
            <a:r>
              <a:rPr lang="zh-CN" altLang="en-US" sz="2400" dirty="0"/>
              <a:t>显然参数空间梯度为零的点</a:t>
            </a:r>
            <a:r>
              <a:rPr lang="en-US" altLang="zh-CN" sz="2400" dirty="0"/>
              <a:t>, </a:t>
            </a:r>
            <a:r>
              <a:rPr lang="zh-CN" altLang="en-US" sz="2400" dirty="0"/>
              <a:t>只</a:t>
            </a:r>
            <a:endParaRPr lang="en-US" altLang="zh-CN" sz="2400" dirty="0"/>
          </a:p>
          <a:p>
            <a:pPr marL="0" indent="0">
              <a:lnSpc>
                <a:spcPct val="100000"/>
              </a:lnSpc>
              <a:buNone/>
            </a:pPr>
            <a:r>
              <a:rPr lang="zh-CN" altLang="en-US" sz="2400" dirty="0"/>
              <a:t>要误差函数值小于邻点的误差函</a:t>
            </a:r>
            <a:endParaRPr lang="en-US" altLang="zh-CN" sz="2400" dirty="0"/>
          </a:p>
          <a:p>
            <a:pPr marL="0" indent="0">
              <a:lnSpc>
                <a:spcPct val="100000"/>
              </a:lnSpc>
              <a:buNone/>
            </a:pPr>
            <a:r>
              <a:rPr lang="zh-CN" altLang="en-US" sz="2400" dirty="0"/>
              <a:t>数值</a:t>
            </a:r>
            <a:r>
              <a:rPr lang="en-US" altLang="zh-CN" sz="2400" dirty="0"/>
              <a:t>, </a:t>
            </a:r>
            <a:r>
              <a:rPr lang="zh-CN" altLang="en-US" sz="2400" dirty="0"/>
              <a:t>就是局部极小点</a:t>
            </a:r>
            <a:endParaRPr lang="en-US" altLang="zh-CN" sz="2400" dirty="0"/>
          </a:p>
          <a:p>
            <a:pPr marL="257175" indent="-257175">
              <a:lnSpc>
                <a:spcPct val="100000"/>
              </a:lnSpc>
              <a:buFont typeface="Wingdings" panose="05000000000000000000" pitchFamily="2" charset="2"/>
              <a:buChar char="l"/>
            </a:pPr>
            <a:r>
              <a:rPr lang="zh-CN" altLang="en-US" sz="2400" dirty="0"/>
              <a:t>可能存在多个局部极小值</a:t>
            </a:r>
            <a:r>
              <a:rPr lang="en-US" altLang="zh-CN" sz="2400" dirty="0"/>
              <a:t>, </a:t>
            </a:r>
            <a:r>
              <a:rPr lang="zh-CN" altLang="en-US" sz="2400" dirty="0"/>
              <a:t>但却</a:t>
            </a:r>
            <a:endParaRPr lang="en-US" altLang="zh-CN" sz="2400" dirty="0"/>
          </a:p>
          <a:p>
            <a:pPr marL="0" indent="0">
              <a:lnSpc>
                <a:spcPct val="100000"/>
              </a:lnSpc>
              <a:buNone/>
            </a:pPr>
            <a:r>
              <a:rPr lang="zh-CN" altLang="en-US" sz="2400" dirty="0"/>
              <a:t>只会有一个全局极最小值</a:t>
            </a:r>
            <a:endParaRPr lang="en-US" altLang="zh-CN" sz="2400" dirty="0"/>
          </a:p>
          <a:p>
            <a:pPr marL="0" indent="0">
              <a:lnSpc>
                <a:spcPct val="100000"/>
              </a:lnSpc>
              <a:buNone/>
            </a:pPr>
            <a:endParaRPr lang="zh-CN" altLang="en-US" sz="2400" dirty="0"/>
          </a:p>
        </p:txBody>
      </p:sp>
      <p:graphicFrame>
        <p:nvGraphicFramePr>
          <p:cNvPr id="5" name="对象 4"/>
          <p:cNvGraphicFramePr>
            <a:graphicFrameLocks noChangeAspect="1"/>
          </p:cNvGraphicFramePr>
          <p:nvPr/>
        </p:nvGraphicFramePr>
        <p:xfrm>
          <a:off x="1854786" y="1219497"/>
          <a:ext cx="296466" cy="246460"/>
        </p:xfrm>
        <a:graphic>
          <a:graphicData uri="http://schemas.openxmlformats.org/presentationml/2006/ole">
            <mc:AlternateContent xmlns:mc="http://schemas.openxmlformats.org/markup-compatibility/2006">
              <mc:Choice xmlns:v="urn:schemas-microsoft-com:vml" Requires="v">
                <p:oleObj name="Formula" r:id="rId2" imgW="186840" imgH="155160" progId="Equation.Ribbit">
                  <p:embed/>
                </p:oleObj>
              </mc:Choice>
              <mc:Fallback>
                <p:oleObj name="Formula" r:id="rId2" imgW="186840" imgH="155160" progId="Equation.Ribbit">
                  <p:embed/>
                  <p:pic>
                    <p:nvPicPr>
                      <p:cNvPr id="5" name="对象 4"/>
                      <p:cNvPicPr/>
                      <p:nvPr/>
                    </p:nvPicPr>
                    <p:blipFill>
                      <a:blip r:embed="rId3"/>
                      <a:stretch>
                        <a:fillRect/>
                      </a:stretch>
                    </p:blipFill>
                    <p:spPr>
                      <a:xfrm>
                        <a:off x="1854786" y="1219497"/>
                        <a:ext cx="296466" cy="24646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2771027" y="1247258"/>
          <a:ext cx="207416" cy="258629"/>
        </p:xfrm>
        <a:graphic>
          <a:graphicData uri="http://schemas.openxmlformats.org/presentationml/2006/ole">
            <mc:AlternateContent xmlns:mc="http://schemas.openxmlformats.org/markup-compatibility/2006">
              <mc:Choice xmlns:v="urn:schemas-microsoft-com:vml" Requires="v">
                <p:oleObj name="Formula" r:id="rId4" imgW="128520" imgH="160200" progId="Equation.Ribbit">
                  <p:embed/>
                </p:oleObj>
              </mc:Choice>
              <mc:Fallback>
                <p:oleObj name="Formula" r:id="rId4" imgW="128520" imgH="160200" progId="Equation.Ribbit">
                  <p:embed/>
                  <p:pic>
                    <p:nvPicPr>
                      <p:cNvPr id="6" name="对象 5"/>
                      <p:cNvPicPr/>
                      <p:nvPr/>
                    </p:nvPicPr>
                    <p:blipFill>
                      <a:blip r:embed="rId5"/>
                      <a:stretch>
                        <a:fillRect/>
                      </a:stretch>
                    </p:blipFill>
                    <p:spPr>
                      <a:xfrm>
                        <a:off x="2771027" y="1247258"/>
                        <a:ext cx="207416" cy="25862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047930932"/>
              </p:ext>
            </p:extLst>
          </p:nvPr>
        </p:nvGraphicFramePr>
        <p:xfrm>
          <a:off x="4471734" y="1261395"/>
          <a:ext cx="600461" cy="273195"/>
        </p:xfrm>
        <a:graphic>
          <a:graphicData uri="http://schemas.openxmlformats.org/presentationml/2006/ole">
            <mc:AlternateContent xmlns:mc="http://schemas.openxmlformats.org/markup-compatibility/2006">
              <mc:Choice xmlns:v="urn:schemas-microsoft-com:vml" Requires="v">
                <p:oleObj name="Formula" r:id="rId6" imgW="335520" imgH="152640" progId="Equation.Ribbit">
                  <p:embed/>
                </p:oleObj>
              </mc:Choice>
              <mc:Fallback>
                <p:oleObj name="Formula" r:id="rId6" imgW="335520" imgH="152640" progId="Equation.Ribbit">
                  <p:embed/>
                  <p:pic>
                    <p:nvPicPr>
                      <p:cNvPr id="7" name="对象 6"/>
                      <p:cNvPicPr/>
                      <p:nvPr/>
                    </p:nvPicPr>
                    <p:blipFill>
                      <a:blip r:embed="rId7"/>
                      <a:stretch>
                        <a:fillRect/>
                      </a:stretch>
                    </p:blipFill>
                    <p:spPr>
                      <a:xfrm>
                        <a:off x="4471734" y="1261395"/>
                        <a:ext cx="600461" cy="27319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334438408"/>
              </p:ext>
            </p:extLst>
          </p:nvPr>
        </p:nvGraphicFramePr>
        <p:xfrm>
          <a:off x="3619653" y="1699596"/>
          <a:ext cx="3839766" cy="291704"/>
        </p:xfrm>
        <a:graphic>
          <a:graphicData uri="http://schemas.openxmlformats.org/presentationml/2006/ole">
            <mc:AlternateContent xmlns:mc="http://schemas.openxmlformats.org/markup-compatibility/2006">
              <mc:Choice xmlns:v="urn:schemas-microsoft-com:vml" Requires="v">
                <p:oleObj name="Formula" r:id="rId8" imgW="2343240" imgH="177840" progId="Equation.Ribbit">
                  <p:embed/>
                </p:oleObj>
              </mc:Choice>
              <mc:Fallback>
                <p:oleObj name="Formula" r:id="rId8" imgW="2343240" imgH="177840" progId="Equation.Ribbit">
                  <p:embed/>
                  <p:pic>
                    <p:nvPicPr>
                      <p:cNvPr id="8" name="对象 7"/>
                      <p:cNvPicPr/>
                      <p:nvPr/>
                    </p:nvPicPr>
                    <p:blipFill>
                      <a:blip r:embed="rId9"/>
                      <a:stretch>
                        <a:fillRect/>
                      </a:stretch>
                    </p:blipFill>
                    <p:spPr>
                      <a:xfrm>
                        <a:off x="3619653" y="1699596"/>
                        <a:ext cx="3839766" cy="291704"/>
                      </a:xfrm>
                      <a:prstGeom prst="rect">
                        <a:avLst/>
                      </a:prstGeom>
                      <a:solidFill>
                        <a:srgbClr val="C00000"/>
                      </a:solidFill>
                      <a:ln>
                        <a:solidFill>
                          <a:srgbClr val="013990"/>
                        </a:solid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22665071"/>
              </p:ext>
            </p:extLst>
          </p:nvPr>
        </p:nvGraphicFramePr>
        <p:xfrm>
          <a:off x="2151252" y="2224938"/>
          <a:ext cx="2172891" cy="289322"/>
        </p:xfrm>
        <a:graphic>
          <a:graphicData uri="http://schemas.openxmlformats.org/presentationml/2006/ole">
            <mc:AlternateContent xmlns:mc="http://schemas.openxmlformats.org/markup-compatibility/2006">
              <mc:Choice xmlns:v="urn:schemas-microsoft-com:vml" Requires="v">
                <p:oleObj name="Formula" r:id="rId10" imgW="1324800" imgH="176760" progId="Equation.Ribbit">
                  <p:embed/>
                </p:oleObj>
              </mc:Choice>
              <mc:Fallback>
                <p:oleObj name="Formula" r:id="rId10" imgW="1324800" imgH="176760" progId="Equation.Ribbit">
                  <p:embed/>
                  <p:pic>
                    <p:nvPicPr>
                      <p:cNvPr id="9" name="对象 8"/>
                      <p:cNvPicPr/>
                      <p:nvPr/>
                    </p:nvPicPr>
                    <p:blipFill>
                      <a:blip r:embed="rId11"/>
                      <a:stretch>
                        <a:fillRect/>
                      </a:stretch>
                    </p:blipFill>
                    <p:spPr>
                      <a:xfrm>
                        <a:off x="2151252" y="2224938"/>
                        <a:ext cx="2172891" cy="28932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68220213"/>
              </p:ext>
            </p:extLst>
          </p:nvPr>
        </p:nvGraphicFramePr>
        <p:xfrm>
          <a:off x="8136045" y="2591337"/>
          <a:ext cx="803672" cy="289322"/>
        </p:xfrm>
        <a:graphic>
          <a:graphicData uri="http://schemas.openxmlformats.org/presentationml/2006/ole">
            <mc:AlternateContent xmlns:mc="http://schemas.openxmlformats.org/markup-compatibility/2006">
              <mc:Choice xmlns:v="urn:schemas-microsoft-com:vml" Requires="v">
                <p:oleObj name="Formula" r:id="rId12" imgW="490320" imgH="176760" progId="Equation.Ribbit">
                  <p:embed/>
                </p:oleObj>
              </mc:Choice>
              <mc:Fallback>
                <p:oleObj name="Formula" r:id="rId12" imgW="490320" imgH="176760" progId="Equation.Ribbit">
                  <p:embed/>
                  <p:pic>
                    <p:nvPicPr>
                      <p:cNvPr id="10" name="对象 9"/>
                      <p:cNvPicPr/>
                      <p:nvPr/>
                    </p:nvPicPr>
                    <p:blipFill>
                      <a:blip r:embed="rId13"/>
                      <a:stretch>
                        <a:fillRect/>
                      </a:stretch>
                    </p:blipFill>
                    <p:spPr>
                      <a:xfrm>
                        <a:off x="8136045" y="2591337"/>
                        <a:ext cx="803672" cy="289322"/>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570530" y="2591337"/>
          <a:ext cx="608410" cy="289322"/>
        </p:xfrm>
        <a:graphic>
          <a:graphicData uri="http://schemas.openxmlformats.org/presentationml/2006/ole">
            <mc:AlternateContent xmlns:mc="http://schemas.openxmlformats.org/markup-compatibility/2006">
              <mc:Choice xmlns:v="urn:schemas-microsoft-com:vml" Requires="v">
                <p:oleObj name="Formula" r:id="rId14" imgW="371160" imgH="176760" progId="Equation.Ribbit">
                  <p:embed/>
                </p:oleObj>
              </mc:Choice>
              <mc:Fallback>
                <p:oleObj name="Formula" r:id="rId14" imgW="371160" imgH="176760" progId="Equation.Ribbit">
                  <p:embed/>
                  <p:pic>
                    <p:nvPicPr>
                      <p:cNvPr id="11" name="对象 10"/>
                      <p:cNvPicPr/>
                      <p:nvPr/>
                    </p:nvPicPr>
                    <p:blipFill>
                      <a:blip r:embed="rId15"/>
                      <a:stretch>
                        <a:fillRect/>
                      </a:stretch>
                    </p:blipFill>
                    <p:spPr>
                      <a:xfrm>
                        <a:off x="2570530" y="2591337"/>
                        <a:ext cx="608410" cy="289322"/>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4771965" y="2568555"/>
          <a:ext cx="2172891" cy="289322"/>
        </p:xfrm>
        <a:graphic>
          <a:graphicData uri="http://schemas.openxmlformats.org/presentationml/2006/ole">
            <mc:AlternateContent xmlns:mc="http://schemas.openxmlformats.org/markup-compatibility/2006">
              <mc:Choice xmlns:v="urn:schemas-microsoft-com:vml" Requires="v">
                <p:oleObj name="Formula" r:id="rId16" imgW="1324800" imgH="176760" progId="Equation.Ribbit">
                  <p:embed/>
                </p:oleObj>
              </mc:Choice>
              <mc:Fallback>
                <p:oleObj name="Formula" r:id="rId16" imgW="1324800" imgH="176760" progId="Equation.Ribbit">
                  <p:embed/>
                  <p:pic>
                    <p:nvPicPr>
                      <p:cNvPr id="12" name="对象 11"/>
                      <p:cNvPicPr/>
                      <p:nvPr/>
                    </p:nvPicPr>
                    <p:blipFill>
                      <a:blip r:embed="rId11"/>
                      <a:stretch>
                        <a:fillRect/>
                      </a:stretch>
                    </p:blipFill>
                    <p:spPr>
                      <a:xfrm>
                        <a:off x="4771965" y="2568555"/>
                        <a:ext cx="2172891" cy="28932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644938474"/>
              </p:ext>
            </p:extLst>
          </p:nvPr>
        </p:nvGraphicFramePr>
        <p:xfrm>
          <a:off x="6295184" y="2205191"/>
          <a:ext cx="803672" cy="289322"/>
        </p:xfrm>
        <a:graphic>
          <a:graphicData uri="http://schemas.openxmlformats.org/presentationml/2006/ole">
            <mc:AlternateContent xmlns:mc="http://schemas.openxmlformats.org/markup-compatibility/2006">
              <mc:Choice xmlns:v="urn:schemas-microsoft-com:vml" Requires="v">
                <p:oleObj name="Formula" r:id="rId17" imgW="490320" imgH="176760" progId="Equation.Ribbit">
                  <p:embed/>
                </p:oleObj>
              </mc:Choice>
              <mc:Fallback>
                <p:oleObj name="Formula" r:id="rId17" imgW="490320" imgH="176760" progId="Equation.Ribbit">
                  <p:embed/>
                  <p:pic>
                    <p:nvPicPr>
                      <p:cNvPr id="13" name="对象 12"/>
                      <p:cNvPicPr/>
                      <p:nvPr/>
                    </p:nvPicPr>
                    <p:blipFill>
                      <a:blip r:embed="rId13"/>
                      <a:stretch>
                        <a:fillRect/>
                      </a:stretch>
                    </p:blipFill>
                    <p:spPr>
                      <a:xfrm>
                        <a:off x="6295184" y="2205191"/>
                        <a:ext cx="803672" cy="28932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875587782"/>
              </p:ext>
            </p:extLst>
          </p:nvPr>
        </p:nvGraphicFramePr>
        <p:xfrm>
          <a:off x="2672924" y="2981194"/>
          <a:ext cx="1012031" cy="289322"/>
        </p:xfrm>
        <a:graphic>
          <a:graphicData uri="http://schemas.openxmlformats.org/presentationml/2006/ole">
            <mc:AlternateContent xmlns:mc="http://schemas.openxmlformats.org/markup-compatibility/2006">
              <mc:Choice xmlns:v="urn:schemas-microsoft-com:vml" Requires="v">
                <p:oleObj name="Formula" r:id="rId18" imgW="617400" imgH="176760" progId="Equation.Ribbit">
                  <p:embed/>
                </p:oleObj>
              </mc:Choice>
              <mc:Fallback>
                <p:oleObj name="Formula" r:id="rId18" imgW="617400" imgH="176760" progId="Equation.Ribbit">
                  <p:embed/>
                  <p:pic>
                    <p:nvPicPr>
                      <p:cNvPr id="14" name="对象 13"/>
                      <p:cNvPicPr/>
                      <p:nvPr/>
                    </p:nvPicPr>
                    <p:blipFill>
                      <a:blip r:embed="rId19"/>
                      <a:stretch>
                        <a:fillRect/>
                      </a:stretch>
                    </p:blipFill>
                    <p:spPr>
                      <a:xfrm>
                        <a:off x="2672924" y="2981194"/>
                        <a:ext cx="1012031" cy="289322"/>
                      </a:xfrm>
                      <a:prstGeom prst="rect">
                        <a:avLst/>
                      </a:prstGeom>
                    </p:spPr>
                  </p:pic>
                </p:oleObj>
              </mc:Fallback>
            </mc:AlternateContent>
          </a:graphicData>
        </a:graphic>
      </p:graphicFrame>
      <p:pic>
        <p:nvPicPr>
          <p:cNvPr id="15" name="图片 14" descr="屏幕剪辑"/>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295184" y="3388772"/>
            <a:ext cx="5026025" cy="3469228"/>
          </a:xfrm>
          <a:prstGeom prst="rect">
            <a:avLst/>
          </a:prstGeom>
        </p:spPr>
      </p:pic>
    </p:spTree>
    <p:extLst>
      <p:ext uri="{BB962C8B-B14F-4D97-AF65-F5344CB8AC3E}">
        <p14:creationId xmlns:p14="http://schemas.microsoft.com/office/powerpoint/2010/main" val="1012910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全局最小与局部极小</a:t>
            </a:r>
          </a:p>
        </p:txBody>
      </p:sp>
      <p:sp>
        <p:nvSpPr>
          <p:cNvPr id="3" name="内容占位符 2"/>
          <p:cNvSpPr>
            <a:spLocks noGrp="1"/>
          </p:cNvSpPr>
          <p:nvPr>
            <p:ph idx="1"/>
          </p:nvPr>
        </p:nvSpPr>
        <p:spPr>
          <a:xfrm>
            <a:off x="1068779" y="1478821"/>
            <a:ext cx="11032177" cy="3698081"/>
          </a:xfrm>
        </p:spPr>
        <p:txBody>
          <a:bodyPr>
            <a:noAutofit/>
          </a:bodyPr>
          <a:lstStyle/>
          <a:p>
            <a:r>
              <a:rPr lang="en-US" altLang="zh-CN"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跳出</a:t>
            </a:r>
            <a:r>
              <a:rPr lang="en-US" altLang="zh-CN"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局部最小的策略</a:t>
            </a:r>
            <a:endParaRPr lang="en-US" altLang="zh-CN" sz="2000" dirty="0">
              <a:solidFill>
                <a:schemeClr val="tx2"/>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000" dirty="0">
                <a:latin typeface="幼圆" panose="02010509060101010101" pitchFamily="49" charset="-122"/>
              </a:rPr>
              <a:t>基于梯度的搜索是使用最为广泛的参数寻优方法</a:t>
            </a:r>
            <a:r>
              <a:rPr lang="en-US" altLang="zh-CN" sz="2000" dirty="0">
                <a:latin typeface="幼圆" panose="02010509060101010101" pitchFamily="49" charset="-122"/>
              </a:rPr>
              <a:t>. </a:t>
            </a:r>
            <a:r>
              <a:rPr lang="zh-CN" altLang="en-US" sz="2000" dirty="0">
                <a:latin typeface="幼圆" panose="02010509060101010101" pitchFamily="49" charset="-122"/>
              </a:rPr>
              <a:t>如果误差函数仅有一个局部极小</a:t>
            </a:r>
            <a:r>
              <a:rPr lang="en-US" altLang="zh-CN" sz="2000" dirty="0">
                <a:latin typeface="幼圆" panose="02010509060101010101" pitchFamily="49" charset="-122"/>
              </a:rPr>
              <a:t>, </a:t>
            </a:r>
            <a:r>
              <a:rPr lang="zh-CN" altLang="en-US" sz="2000" dirty="0">
                <a:latin typeface="幼圆" panose="02010509060101010101" pitchFamily="49" charset="-122"/>
              </a:rPr>
              <a:t>那么此时找到的局部极小就是全局最小</a:t>
            </a:r>
            <a:r>
              <a:rPr lang="en-US" altLang="zh-CN" sz="2000" dirty="0">
                <a:latin typeface="幼圆" panose="02010509060101010101" pitchFamily="49" charset="-122"/>
              </a:rPr>
              <a:t>; </a:t>
            </a:r>
            <a:r>
              <a:rPr lang="zh-CN" altLang="en-US" sz="2000" dirty="0">
                <a:latin typeface="幼圆" panose="02010509060101010101" pitchFamily="49" charset="-122"/>
              </a:rPr>
              <a:t>然而</a:t>
            </a:r>
            <a:r>
              <a:rPr lang="en-US" altLang="zh-CN" sz="2000" dirty="0">
                <a:latin typeface="幼圆" panose="02010509060101010101" pitchFamily="49" charset="-122"/>
              </a:rPr>
              <a:t>,</a:t>
            </a:r>
            <a:r>
              <a:rPr lang="zh-CN" altLang="en-US" sz="2000" dirty="0">
                <a:latin typeface="幼圆" panose="02010509060101010101" pitchFamily="49" charset="-122"/>
              </a:rPr>
              <a:t>如果误差函数具有多个局部极小</a:t>
            </a:r>
            <a:r>
              <a:rPr lang="en-US" altLang="zh-CN" sz="2000" dirty="0">
                <a:latin typeface="幼圆" panose="02010509060101010101" pitchFamily="49" charset="-122"/>
              </a:rPr>
              <a:t>, </a:t>
            </a:r>
            <a:r>
              <a:rPr lang="zh-CN" altLang="en-US" sz="2000" dirty="0">
                <a:latin typeface="幼圆" panose="02010509060101010101" pitchFamily="49" charset="-122"/>
              </a:rPr>
              <a:t>则不能保证找到的解是全局最小</a:t>
            </a:r>
            <a:r>
              <a:rPr lang="en-US" altLang="zh-CN" sz="2000" dirty="0">
                <a:latin typeface="幼圆" panose="02010509060101010101" pitchFamily="49" charset="-122"/>
              </a:rPr>
              <a:t>. </a:t>
            </a:r>
            <a:r>
              <a:rPr lang="zh-CN" altLang="en-US" sz="2000" dirty="0">
                <a:latin typeface="幼圆" panose="02010509060101010101" pitchFamily="49" charset="-122"/>
              </a:rPr>
              <a:t>在现实任务中</a:t>
            </a:r>
            <a:r>
              <a:rPr lang="en-US" altLang="zh-CN" sz="2000" dirty="0">
                <a:latin typeface="幼圆" panose="02010509060101010101" pitchFamily="49" charset="-122"/>
              </a:rPr>
              <a:t>, </a:t>
            </a:r>
            <a:r>
              <a:rPr lang="zh-CN" altLang="en-US" sz="2000" dirty="0">
                <a:latin typeface="幼圆" panose="02010509060101010101" pitchFamily="49" charset="-122"/>
              </a:rPr>
              <a:t>通常采用以下策略“跳出”局部极小</a:t>
            </a:r>
            <a:r>
              <a:rPr lang="en-US" altLang="zh-CN" sz="2000" dirty="0">
                <a:latin typeface="幼圆" panose="02010509060101010101" pitchFamily="49" charset="-122"/>
              </a:rPr>
              <a:t>, </a:t>
            </a:r>
            <a:r>
              <a:rPr lang="zh-CN" altLang="en-US" sz="2000" dirty="0">
                <a:latin typeface="幼圆" panose="02010509060101010101" pitchFamily="49" charset="-122"/>
              </a:rPr>
              <a:t>从而进一步达到全局最小</a:t>
            </a:r>
            <a:r>
              <a:rPr lang="en-US" altLang="zh-CN" sz="2000" dirty="0">
                <a:latin typeface="幼圆" panose="02010509060101010101" pitchFamily="49" charset="-122"/>
              </a:rPr>
              <a:t>. </a:t>
            </a: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l"/>
            </a:pPr>
            <a:r>
              <a:rPr lang="zh-CN" altLang="en-US" sz="2000" dirty="0"/>
              <a:t>多组</a:t>
            </a:r>
            <a:r>
              <a:rPr lang="zh-CN" altLang="en-US" sz="2000" dirty="0">
                <a:solidFill>
                  <a:srgbClr val="C00000"/>
                </a:solidFill>
              </a:rPr>
              <a:t>不同的初始参数</a:t>
            </a:r>
            <a:r>
              <a:rPr lang="zh-CN" altLang="en-US" sz="2000" dirty="0"/>
              <a:t>优化神经网络</a:t>
            </a:r>
            <a:r>
              <a:rPr lang="en-US" altLang="zh-CN" sz="2000" dirty="0"/>
              <a:t>,  </a:t>
            </a:r>
            <a:r>
              <a:rPr lang="zh-CN" altLang="en-US" sz="2000" dirty="0"/>
              <a:t>选取误差最小的解作为最终参数</a:t>
            </a:r>
            <a:r>
              <a:rPr lang="en-US" altLang="zh-CN" sz="2000" dirty="0"/>
              <a:t>. </a:t>
            </a:r>
            <a:endParaRPr lang="zh-CN" altLang="en-US" sz="2000" dirty="0"/>
          </a:p>
          <a:p>
            <a:pPr>
              <a:lnSpc>
                <a:spcPct val="100000"/>
              </a:lnSpc>
              <a:buFont typeface="Wingdings" panose="05000000000000000000" pitchFamily="2" charset="2"/>
              <a:buChar char="l"/>
            </a:pPr>
            <a:r>
              <a:rPr lang="zh-CN" altLang="en-US" sz="2000" dirty="0">
                <a:solidFill>
                  <a:srgbClr val="C30D23"/>
                </a:solidFill>
              </a:rPr>
              <a:t>模拟退火技术 </a:t>
            </a:r>
            <a:r>
              <a:rPr lang="en-US" altLang="zh-CN" sz="2000" dirty="0">
                <a:solidFill>
                  <a:schemeClr val="accent4"/>
                </a:solidFill>
                <a:latin typeface="+mn-lt"/>
              </a:rPr>
              <a:t>[</a:t>
            </a:r>
            <a:r>
              <a:rPr lang="en-US" altLang="zh-CN" sz="2000" dirty="0" err="1">
                <a:solidFill>
                  <a:schemeClr val="accent4"/>
                </a:solidFill>
                <a:latin typeface="+mn-lt"/>
              </a:rPr>
              <a:t>Aarts</a:t>
            </a:r>
            <a:r>
              <a:rPr lang="en-US" altLang="zh-CN" sz="2000" dirty="0">
                <a:solidFill>
                  <a:schemeClr val="accent4"/>
                </a:solidFill>
                <a:latin typeface="+mn-lt"/>
              </a:rPr>
              <a:t> and </a:t>
            </a:r>
            <a:r>
              <a:rPr lang="en-US" altLang="zh-CN" sz="2000" dirty="0" err="1">
                <a:solidFill>
                  <a:schemeClr val="accent4"/>
                </a:solidFill>
                <a:latin typeface="+mn-lt"/>
              </a:rPr>
              <a:t>Korst</a:t>
            </a:r>
            <a:r>
              <a:rPr lang="en-US" altLang="zh-CN" sz="2000" dirty="0">
                <a:solidFill>
                  <a:schemeClr val="accent4"/>
                </a:solidFill>
                <a:latin typeface="+mn-lt"/>
              </a:rPr>
              <a:t>,  1989].  </a:t>
            </a:r>
            <a:r>
              <a:rPr lang="zh-CN" altLang="en-US" sz="2000" dirty="0"/>
              <a:t>每一步都以一定的概率接受比当前解更差的结果</a:t>
            </a:r>
            <a:r>
              <a:rPr lang="en-US" altLang="zh-CN" sz="2000" dirty="0"/>
              <a:t>, </a:t>
            </a:r>
            <a:r>
              <a:rPr lang="zh-CN" altLang="en-US" sz="2000" dirty="0"/>
              <a:t>从而有助于跳出局部极小</a:t>
            </a:r>
            <a:r>
              <a:rPr lang="en-US" altLang="zh-CN" sz="2000" dirty="0"/>
              <a:t>. </a:t>
            </a:r>
          </a:p>
          <a:p>
            <a:pPr>
              <a:lnSpc>
                <a:spcPct val="100000"/>
              </a:lnSpc>
              <a:buFont typeface="Wingdings" panose="05000000000000000000" pitchFamily="2" charset="2"/>
              <a:buChar char="l"/>
            </a:pPr>
            <a:r>
              <a:rPr lang="zh-CN" altLang="en-US" sz="2000" dirty="0">
                <a:solidFill>
                  <a:srgbClr val="C30D23"/>
                </a:solidFill>
              </a:rPr>
              <a:t>随机梯度下降</a:t>
            </a:r>
            <a:r>
              <a:rPr lang="en-US" altLang="zh-CN" sz="2000" dirty="0"/>
              <a:t>.  </a:t>
            </a:r>
            <a:r>
              <a:rPr lang="zh-CN" altLang="en-US" sz="2000" dirty="0"/>
              <a:t>与标准梯度下降法精确计算梯度不同</a:t>
            </a:r>
            <a:r>
              <a:rPr lang="en-US" altLang="zh-CN" sz="2000" dirty="0"/>
              <a:t>, </a:t>
            </a:r>
            <a:r>
              <a:rPr lang="zh-CN" altLang="en-US" sz="2000" dirty="0"/>
              <a:t>随机梯度下降法在计算梯度时加入了随机因素</a:t>
            </a:r>
            <a:r>
              <a:rPr lang="en-US" altLang="zh-CN" sz="2000" dirty="0"/>
              <a:t>. </a:t>
            </a:r>
            <a:r>
              <a:rPr lang="zh-CN" altLang="en-US" sz="2000" dirty="0"/>
              <a:t>即便陷入局部最小，梯度仍可能不为</a:t>
            </a:r>
            <a:r>
              <a:rPr lang="en-US" altLang="zh-CN" sz="2000" dirty="0"/>
              <a:t>0</a:t>
            </a:r>
            <a:r>
              <a:rPr lang="zh-CN" altLang="en-US" sz="2000" dirty="0"/>
              <a:t>。</a:t>
            </a:r>
            <a:endParaRPr lang="en-US" altLang="zh-CN" sz="2000" dirty="0"/>
          </a:p>
          <a:p>
            <a:pPr>
              <a:lnSpc>
                <a:spcPct val="100000"/>
              </a:lnSpc>
              <a:buFont typeface="Wingdings" panose="05000000000000000000" pitchFamily="2" charset="2"/>
              <a:buChar char="l"/>
            </a:pPr>
            <a:r>
              <a:rPr lang="zh-CN" altLang="en-US" sz="2000" dirty="0">
                <a:solidFill>
                  <a:srgbClr val="C30D23"/>
                </a:solidFill>
              </a:rPr>
              <a:t>遗传算法 </a:t>
            </a:r>
            <a:r>
              <a:rPr lang="en-US" altLang="zh-CN" sz="2000" dirty="0">
                <a:solidFill>
                  <a:schemeClr val="accent4"/>
                </a:solidFill>
                <a:latin typeface="+mn-lt"/>
              </a:rPr>
              <a:t>[Goldberg,  1989]. </a:t>
            </a:r>
            <a:r>
              <a:rPr lang="zh-CN" altLang="en-US" sz="2000" dirty="0"/>
              <a:t>遗传算法也常用来训练神经网络以更好地逼近全局极小</a:t>
            </a:r>
            <a:r>
              <a:rPr lang="en-US" altLang="zh-CN" sz="2000" dirty="0"/>
              <a:t>. </a:t>
            </a:r>
          </a:p>
          <a:p>
            <a:pPr>
              <a:lnSpc>
                <a:spcPct val="100000"/>
              </a:lnSpc>
              <a:buFont typeface="Wingdings" panose="05000000000000000000" pitchFamily="2" charset="2"/>
              <a:buChar char="l"/>
            </a:pPr>
            <a:r>
              <a:rPr lang="zh-CN" altLang="en-US" sz="2000" dirty="0"/>
              <a:t>这些启发式的算法，</a:t>
            </a:r>
            <a:r>
              <a:rPr lang="zh-CN" altLang="en-US" sz="2000" b="1" dirty="0">
                <a:solidFill>
                  <a:srgbClr val="FF0000"/>
                </a:solidFill>
              </a:rPr>
              <a:t>理论上缺乏保障</a:t>
            </a:r>
            <a:r>
              <a:rPr lang="zh-CN" altLang="en-US" sz="2000" dirty="0"/>
              <a:t>。</a:t>
            </a:r>
            <a:endParaRPr lang="en-US" altLang="zh-CN" sz="2000" dirty="0"/>
          </a:p>
        </p:txBody>
      </p:sp>
    </p:spTree>
    <p:extLst>
      <p:ext uri="{BB962C8B-B14F-4D97-AF65-F5344CB8AC3E}">
        <p14:creationId xmlns:p14="http://schemas.microsoft.com/office/powerpoint/2010/main" val="19705211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4" name="内容占位符 3"/>
          <p:cNvSpPr>
            <a:spLocks noGrp="1"/>
          </p:cNvSpPr>
          <p:nvPr>
            <p:ph sz="quarter" idx="14"/>
          </p:nvPr>
        </p:nvSpPr>
        <p:spPr>
          <a:xfrm>
            <a:off x="1784350" y="1222572"/>
            <a:ext cx="8629650" cy="4343400"/>
          </a:xfrm>
        </p:spPr>
        <p:txBody>
          <a:bodyPr>
            <a:normAutofit fontScale="92500" lnSpcReduction="10000"/>
          </a:bodyPr>
          <a:lstStyle/>
          <a:p>
            <a:pPr marL="342900" indent="-342900">
              <a:lnSpc>
                <a:spcPct val="150000"/>
              </a:lnSpc>
            </a:pPr>
            <a:r>
              <a:rPr lang="zh-CN" altLang="en-US" sz="2400" dirty="0">
                <a:solidFill>
                  <a:schemeClr val="bg1">
                    <a:lumMod val="85000"/>
                  </a:schemeClr>
                </a:solidFill>
              </a:rPr>
              <a:t>发展历史 </a:t>
            </a:r>
            <a:r>
              <a:rPr lang="en-US" altLang="zh-CN" sz="2400" dirty="0">
                <a:solidFill>
                  <a:schemeClr val="bg1">
                    <a:lumMod val="85000"/>
                  </a:schemeClr>
                </a:solidFill>
              </a:rPr>
              <a:t> </a:t>
            </a:r>
          </a:p>
          <a:p>
            <a:pPr marL="342900" indent="-342900">
              <a:lnSpc>
                <a:spcPct val="150000"/>
              </a:lnSpc>
            </a:pPr>
            <a:r>
              <a:rPr lang="zh-CN" altLang="en-US" sz="2400" dirty="0">
                <a:solidFill>
                  <a:schemeClr val="bg1">
                    <a:lumMod val="85000"/>
                  </a:schemeClr>
                </a:solidFill>
              </a:rPr>
              <a:t>神经元模型</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感知机与多层网络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误差逆传播算法</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全局最小与局部最小</a:t>
            </a:r>
            <a:endParaRPr lang="en-US" altLang="zh-CN" sz="2400" dirty="0">
              <a:solidFill>
                <a:schemeClr val="bg1">
                  <a:lumMod val="85000"/>
                </a:schemeClr>
              </a:solidFill>
            </a:endParaRPr>
          </a:p>
          <a:p>
            <a:pPr marL="342900" indent="-342900">
              <a:lnSpc>
                <a:spcPct val="150000"/>
              </a:lnSpc>
            </a:pPr>
            <a:r>
              <a:rPr lang="en-US" altLang="zh-CN" sz="2400" dirty="0"/>
              <a:t> </a:t>
            </a:r>
            <a:r>
              <a:rPr lang="zh-CN" altLang="en-US" sz="2400" dirty="0"/>
              <a:t>其他常见神经网络</a:t>
            </a:r>
            <a:endParaRPr lang="en-US" altLang="zh-CN" sz="2400" dirty="0"/>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深度学习</a:t>
            </a:r>
            <a:endParaRPr lang="en-US" altLang="zh-CN" sz="2400" dirty="0">
              <a:solidFill>
                <a:schemeClr val="bg1">
                  <a:lumMod val="85000"/>
                </a:schemeClr>
              </a:solidFill>
            </a:endParaRPr>
          </a:p>
          <a:p>
            <a:pPr marL="342900" indent="-342900">
              <a:lnSpc>
                <a:spcPct val="150000"/>
              </a:lnSpc>
            </a:pPr>
            <a:endParaRPr lang="zh-CN" altLang="en-US" dirty="0"/>
          </a:p>
        </p:txBody>
      </p:sp>
    </p:spTree>
    <p:extLst>
      <p:ext uri="{BB962C8B-B14F-4D97-AF65-F5344CB8AC3E}">
        <p14:creationId xmlns:p14="http://schemas.microsoft.com/office/powerpoint/2010/main" val="13364918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其他常见神经网络</a:t>
            </a:r>
          </a:p>
        </p:txBody>
      </p:sp>
      <p:sp>
        <p:nvSpPr>
          <p:cNvPr id="3" name="文本占位符 2"/>
          <p:cNvSpPr>
            <a:spLocks noGrp="1"/>
          </p:cNvSpPr>
          <p:nvPr>
            <p:ph type="body" sz="quarter" idx="13"/>
          </p:nvPr>
        </p:nvSpPr>
        <p:spPr>
          <a:xfrm>
            <a:off x="1866128" y="1187328"/>
            <a:ext cx="8629650" cy="457200"/>
          </a:xfrm>
        </p:spPr>
        <p:txBody>
          <a:bodyPr>
            <a:normAutofit lnSpcReduction="10000"/>
          </a:bodyPr>
          <a:lstStyle/>
          <a:p>
            <a:r>
              <a:rPr lang="en-US" altLang="zh-CN" dirty="0"/>
              <a:t>RBF </a:t>
            </a:r>
            <a:r>
              <a:rPr lang="zh-CN" altLang="en-US" dirty="0"/>
              <a:t>网络 </a:t>
            </a:r>
            <a:r>
              <a:rPr lang="en-US" altLang="zh-CN" sz="1600" dirty="0">
                <a:solidFill>
                  <a:srgbClr val="C30D23"/>
                </a:solidFill>
              </a:rPr>
              <a:t>[</a:t>
            </a:r>
            <a:r>
              <a:rPr lang="en-US" altLang="zh-CN" sz="1600" dirty="0" err="1">
                <a:solidFill>
                  <a:srgbClr val="C30D23"/>
                </a:solidFill>
              </a:rPr>
              <a:t>Broomhead</a:t>
            </a:r>
            <a:r>
              <a:rPr lang="en-US" altLang="zh-CN" sz="1600" dirty="0">
                <a:solidFill>
                  <a:srgbClr val="C30D23"/>
                </a:solidFill>
              </a:rPr>
              <a:t> and Lowe, 1988] </a:t>
            </a:r>
            <a:endParaRPr lang="zh-CN" altLang="en-US" sz="1600" dirty="0"/>
          </a:p>
        </p:txBody>
      </p:sp>
      <p:sp>
        <p:nvSpPr>
          <p:cNvPr id="4" name="内容占位符 3"/>
          <p:cNvSpPr>
            <a:spLocks noGrp="1"/>
          </p:cNvSpPr>
          <p:nvPr>
            <p:ph sz="quarter" idx="14"/>
          </p:nvPr>
        </p:nvSpPr>
        <p:spPr>
          <a:xfrm>
            <a:off x="1925892" y="1818582"/>
            <a:ext cx="8629650" cy="4839207"/>
          </a:xfrm>
        </p:spPr>
        <p:txBody>
          <a:bodyPr>
            <a:normAutofit/>
          </a:bodyPr>
          <a:lstStyle/>
          <a:p>
            <a:r>
              <a:rPr lang="en-US" altLang="zh-CN" dirty="0"/>
              <a:t>RBF </a:t>
            </a:r>
            <a:r>
              <a:rPr lang="zh-CN" altLang="en-US" dirty="0"/>
              <a:t>网络是一种</a:t>
            </a:r>
            <a:r>
              <a:rPr lang="zh-CN" altLang="en-US" dirty="0">
                <a:solidFill>
                  <a:srgbClr val="C00000"/>
                </a:solidFill>
              </a:rPr>
              <a:t>单隐层</a:t>
            </a:r>
            <a:r>
              <a:rPr lang="zh-CN" altLang="en-US" dirty="0"/>
              <a:t>前馈神经网络</a:t>
            </a:r>
            <a:r>
              <a:rPr lang="en-US" altLang="zh-CN" dirty="0"/>
              <a:t>, </a:t>
            </a:r>
            <a:r>
              <a:rPr lang="zh-CN" altLang="en-US" dirty="0"/>
              <a:t>它使用</a:t>
            </a:r>
            <a:r>
              <a:rPr lang="zh-CN" altLang="en-US" dirty="0">
                <a:solidFill>
                  <a:srgbClr val="C00000"/>
                </a:solidFill>
              </a:rPr>
              <a:t>径向基函数</a:t>
            </a:r>
            <a:r>
              <a:rPr lang="zh-CN" altLang="en-US" dirty="0"/>
              <a:t>作为隐层神经元激活函数</a:t>
            </a:r>
            <a:r>
              <a:rPr lang="en-US" altLang="zh-CN" dirty="0"/>
              <a:t>, </a:t>
            </a:r>
            <a:r>
              <a:rPr lang="zh-CN" altLang="en-US" dirty="0"/>
              <a:t>而输出层则是隐层神经元输出的线性组合</a:t>
            </a:r>
            <a:r>
              <a:rPr lang="en-US" altLang="zh-CN" dirty="0"/>
              <a:t>. </a:t>
            </a:r>
          </a:p>
          <a:p>
            <a:pPr>
              <a:lnSpc>
                <a:spcPct val="150000"/>
              </a:lnSpc>
            </a:pPr>
            <a:r>
              <a:rPr lang="en-US" altLang="zh-CN" dirty="0"/>
              <a:t>RBF</a:t>
            </a:r>
            <a:r>
              <a:rPr lang="zh-CN" altLang="en-US" dirty="0"/>
              <a:t>网络模型</a:t>
            </a:r>
            <a:endParaRPr lang="en-US" altLang="zh-CN" dirty="0"/>
          </a:p>
          <a:p>
            <a:pPr marL="0" indent="0">
              <a:buNone/>
            </a:pPr>
            <a:r>
              <a:rPr lang="zh-CN" altLang="en-US" dirty="0"/>
              <a:t>假定输入为   维的向量   </a:t>
            </a:r>
            <a:r>
              <a:rPr lang="en-US" altLang="zh-CN" dirty="0"/>
              <a:t>, </a:t>
            </a:r>
            <a:r>
              <a:rPr lang="zh-CN" altLang="en-US" dirty="0"/>
              <a:t>输出为实值</a:t>
            </a:r>
            <a:r>
              <a:rPr lang="en-US" altLang="zh-CN" dirty="0"/>
              <a:t>, </a:t>
            </a:r>
            <a:r>
              <a:rPr lang="zh-CN" altLang="en-US" dirty="0"/>
              <a:t>则</a:t>
            </a:r>
            <a:r>
              <a:rPr lang="en-US" altLang="zh-CN" dirty="0"/>
              <a:t>RBF </a:t>
            </a:r>
            <a:r>
              <a:rPr lang="zh-CN" altLang="en-US" dirty="0"/>
              <a:t>网络可以表示为</a:t>
            </a:r>
            <a:endParaRPr lang="en-US" altLang="zh-CN" dirty="0"/>
          </a:p>
          <a:p>
            <a:pPr marL="0" indent="0">
              <a:buNone/>
            </a:pPr>
            <a:endParaRPr lang="en-US" altLang="zh-CN" dirty="0"/>
          </a:p>
          <a:p>
            <a:pPr marL="0" indent="0">
              <a:buNone/>
            </a:pPr>
            <a:r>
              <a:rPr lang="zh-CN" altLang="en-US" dirty="0"/>
              <a:t>其中  为隐层神经元的个数</a:t>
            </a:r>
            <a:r>
              <a:rPr lang="en-US" altLang="zh-CN" dirty="0"/>
              <a:t>, </a:t>
            </a:r>
            <a:r>
              <a:rPr lang="zh-CN" altLang="en-US" dirty="0"/>
              <a:t>  和    分别是第  神经元对应的中心和权重</a:t>
            </a:r>
            <a:r>
              <a:rPr lang="en-US" altLang="zh-CN" dirty="0"/>
              <a:t>, </a:t>
            </a:r>
            <a:r>
              <a:rPr lang="zh-CN" altLang="en-US" dirty="0"/>
              <a:t>         是径向基函数</a:t>
            </a:r>
            <a:r>
              <a:rPr lang="en-US" altLang="zh-CN" dirty="0"/>
              <a:t>.  </a:t>
            </a:r>
          </a:p>
          <a:p>
            <a:pPr marL="0" indent="0">
              <a:buNone/>
            </a:pPr>
            <a:r>
              <a:rPr lang="zh-CN" altLang="en-US" dirty="0"/>
              <a:t>常用的</a:t>
            </a:r>
            <a:r>
              <a:rPr lang="zh-CN" altLang="en-US" b="1" dirty="0">
                <a:solidFill>
                  <a:srgbClr val="FF0000"/>
                </a:solidFill>
              </a:rPr>
              <a:t>高斯径向基函数</a:t>
            </a:r>
            <a:r>
              <a:rPr lang="zh-CN" altLang="en-US" dirty="0"/>
              <a:t>形如</a:t>
            </a:r>
            <a:endParaRPr lang="en-US" altLang="zh-CN" dirty="0"/>
          </a:p>
          <a:p>
            <a:pPr marL="0" indent="0">
              <a:buNone/>
            </a:pPr>
            <a:endParaRPr lang="en-US" altLang="zh-CN" dirty="0">
              <a:solidFill>
                <a:srgbClr val="C30D23"/>
              </a:solidFill>
            </a:endParaRPr>
          </a:p>
          <a:p>
            <a:pPr marL="0" indent="0">
              <a:buNone/>
            </a:pPr>
            <a:endParaRPr lang="en-US" altLang="zh-CN"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3592758552"/>
              </p:ext>
            </p:extLst>
          </p:nvPr>
        </p:nvGraphicFramePr>
        <p:xfrm>
          <a:off x="3433186" y="3246651"/>
          <a:ext cx="189134" cy="325337"/>
        </p:xfrm>
        <a:graphic>
          <a:graphicData uri="http://schemas.openxmlformats.org/presentationml/2006/ole">
            <mc:AlternateContent xmlns:mc="http://schemas.openxmlformats.org/markup-compatibility/2006">
              <mc:Choice xmlns:v="urn:schemas-microsoft-com:vml" Requires="v">
                <p:oleObj name="Formula" r:id="rId2" imgW="85320" imgH="157680" progId="Equation.Ribbit">
                  <p:embed/>
                </p:oleObj>
              </mc:Choice>
              <mc:Fallback>
                <p:oleObj name="Formula" r:id="rId2" imgW="85320" imgH="157680" progId="Equation.Ribbit">
                  <p:embed/>
                  <p:pic>
                    <p:nvPicPr>
                      <p:cNvPr id="0" name=""/>
                      <p:cNvPicPr/>
                      <p:nvPr/>
                    </p:nvPicPr>
                    <p:blipFill>
                      <a:blip r:embed="rId3"/>
                      <a:stretch>
                        <a:fillRect/>
                      </a:stretch>
                    </p:blipFill>
                    <p:spPr>
                      <a:xfrm>
                        <a:off x="3433186" y="3246651"/>
                        <a:ext cx="189134" cy="3253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57869996"/>
              </p:ext>
            </p:extLst>
          </p:nvPr>
        </p:nvGraphicFramePr>
        <p:xfrm>
          <a:off x="4863925" y="3280315"/>
          <a:ext cx="241782" cy="291672"/>
        </p:xfrm>
        <a:graphic>
          <a:graphicData uri="http://schemas.openxmlformats.org/presentationml/2006/ole">
            <mc:AlternateContent xmlns:mc="http://schemas.openxmlformats.org/markup-compatibility/2006">
              <mc:Choice xmlns:v="urn:schemas-microsoft-com:vml" Requires="v">
                <p:oleObj name="Formula" r:id="rId4" imgW="100440" imgH="120960" progId="Equation.Ribbit">
                  <p:embed/>
                </p:oleObj>
              </mc:Choice>
              <mc:Fallback>
                <p:oleObj name="Formula" r:id="rId4" imgW="100440" imgH="120960" progId="Equation.Ribbit">
                  <p:embed/>
                  <p:pic>
                    <p:nvPicPr>
                      <p:cNvPr id="0" name=""/>
                      <p:cNvPicPr/>
                      <p:nvPr/>
                    </p:nvPicPr>
                    <p:blipFill>
                      <a:blip r:embed="rId5"/>
                      <a:stretch>
                        <a:fillRect/>
                      </a:stretch>
                    </p:blipFill>
                    <p:spPr>
                      <a:xfrm>
                        <a:off x="4863925" y="3280315"/>
                        <a:ext cx="241782" cy="29167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41494323"/>
              </p:ext>
            </p:extLst>
          </p:nvPr>
        </p:nvGraphicFramePr>
        <p:xfrm>
          <a:off x="4757527" y="3636796"/>
          <a:ext cx="3133725" cy="381000"/>
        </p:xfrm>
        <a:graphic>
          <a:graphicData uri="http://schemas.openxmlformats.org/presentationml/2006/ole">
            <mc:AlternateContent xmlns:mc="http://schemas.openxmlformats.org/markup-compatibility/2006">
              <mc:Choice xmlns:v="urn:schemas-microsoft-com:vml" Requires="v">
                <p:oleObj name="Formula" r:id="rId6" imgW="1500120" imgH="182880" progId="Equation.Ribbit">
                  <p:embed/>
                </p:oleObj>
              </mc:Choice>
              <mc:Fallback>
                <p:oleObj name="Formula" r:id="rId6" imgW="1500120" imgH="182880" progId="Equation.Ribbit">
                  <p:embed/>
                  <p:pic>
                    <p:nvPicPr>
                      <p:cNvPr id="0" name=""/>
                      <p:cNvPicPr/>
                      <p:nvPr/>
                    </p:nvPicPr>
                    <p:blipFill>
                      <a:blip r:embed="rId7"/>
                      <a:stretch>
                        <a:fillRect/>
                      </a:stretch>
                    </p:blipFill>
                    <p:spPr>
                      <a:xfrm>
                        <a:off x="4757527" y="3636796"/>
                        <a:ext cx="3133725" cy="3810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73011570"/>
              </p:ext>
            </p:extLst>
          </p:nvPr>
        </p:nvGraphicFramePr>
        <p:xfrm>
          <a:off x="2608478" y="4135328"/>
          <a:ext cx="165100" cy="247650"/>
        </p:xfrm>
        <a:graphic>
          <a:graphicData uri="http://schemas.openxmlformats.org/presentationml/2006/ole">
            <mc:AlternateContent xmlns:mc="http://schemas.openxmlformats.org/markup-compatibility/2006">
              <mc:Choice xmlns:v="urn:schemas-microsoft-com:vml" Requires="v">
                <p:oleObj name="Formula" r:id="rId8" imgW="75240" imgH="118440" progId="Equation.Ribbit">
                  <p:embed/>
                </p:oleObj>
              </mc:Choice>
              <mc:Fallback>
                <p:oleObj name="Formula" r:id="rId8" imgW="75240" imgH="118440" progId="Equation.Ribbit">
                  <p:embed/>
                  <p:pic>
                    <p:nvPicPr>
                      <p:cNvPr id="5" name="对象 4"/>
                      <p:cNvPicPr/>
                      <p:nvPr/>
                    </p:nvPicPr>
                    <p:blipFill>
                      <a:blip r:embed="rId9"/>
                      <a:stretch>
                        <a:fillRect/>
                      </a:stretch>
                    </p:blipFill>
                    <p:spPr>
                      <a:xfrm>
                        <a:off x="2608478" y="4135328"/>
                        <a:ext cx="165100" cy="2476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765547478"/>
              </p:ext>
            </p:extLst>
          </p:nvPr>
        </p:nvGraphicFramePr>
        <p:xfrm>
          <a:off x="5436566" y="4135329"/>
          <a:ext cx="258762" cy="250825"/>
        </p:xfrm>
        <a:graphic>
          <a:graphicData uri="http://schemas.openxmlformats.org/presentationml/2006/ole">
            <mc:AlternateContent xmlns:mc="http://schemas.openxmlformats.org/markup-compatibility/2006">
              <mc:Choice xmlns:v="urn:schemas-microsoft-com:vml" Requires="v">
                <p:oleObj name="Formula" r:id="rId10" imgW="117000" imgH="120960" progId="Equation.Ribbit">
                  <p:embed/>
                </p:oleObj>
              </mc:Choice>
              <mc:Fallback>
                <p:oleObj name="Formula" r:id="rId10" imgW="117000" imgH="120960" progId="Equation.Ribbit">
                  <p:embed/>
                  <p:pic>
                    <p:nvPicPr>
                      <p:cNvPr id="8" name="对象 7"/>
                      <p:cNvPicPr/>
                      <p:nvPr/>
                    </p:nvPicPr>
                    <p:blipFill>
                      <a:blip r:embed="rId11"/>
                      <a:stretch>
                        <a:fillRect/>
                      </a:stretch>
                    </p:blipFill>
                    <p:spPr>
                      <a:xfrm>
                        <a:off x="5436566" y="4135329"/>
                        <a:ext cx="258762" cy="2508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092451582"/>
              </p:ext>
            </p:extLst>
          </p:nvPr>
        </p:nvGraphicFramePr>
        <p:xfrm>
          <a:off x="6030952" y="4135507"/>
          <a:ext cx="328612" cy="247650"/>
        </p:xfrm>
        <a:graphic>
          <a:graphicData uri="http://schemas.openxmlformats.org/presentationml/2006/ole">
            <mc:AlternateContent xmlns:mc="http://schemas.openxmlformats.org/markup-compatibility/2006">
              <mc:Choice xmlns:v="urn:schemas-microsoft-com:vml" Requires="v">
                <p:oleObj name="Formula" r:id="rId12" imgW="148680" imgH="119520" progId="Equation.Ribbit">
                  <p:embed/>
                </p:oleObj>
              </mc:Choice>
              <mc:Fallback>
                <p:oleObj name="Formula" r:id="rId12" imgW="148680" imgH="119520" progId="Equation.Ribbit">
                  <p:embed/>
                  <p:pic>
                    <p:nvPicPr>
                      <p:cNvPr id="9" name="对象 8"/>
                      <p:cNvPicPr/>
                      <p:nvPr/>
                    </p:nvPicPr>
                    <p:blipFill>
                      <a:blip r:embed="rId13"/>
                      <a:stretch>
                        <a:fillRect/>
                      </a:stretch>
                    </p:blipFill>
                    <p:spPr>
                      <a:xfrm>
                        <a:off x="6030952" y="4135507"/>
                        <a:ext cx="328612" cy="2476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71022087"/>
              </p:ext>
            </p:extLst>
          </p:nvPr>
        </p:nvGraphicFramePr>
        <p:xfrm>
          <a:off x="7516099" y="4116410"/>
          <a:ext cx="115887" cy="317500"/>
        </p:xfrm>
        <a:graphic>
          <a:graphicData uri="http://schemas.openxmlformats.org/presentationml/2006/ole">
            <mc:AlternateContent xmlns:mc="http://schemas.openxmlformats.org/markup-compatibility/2006">
              <mc:Choice xmlns:v="urn:schemas-microsoft-com:vml" Requires="v">
                <p:oleObj name="Formula" r:id="rId14" imgW="52200" imgH="152640" progId="Equation.Ribbit">
                  <p:embed/>
                </p:oleObj>
              </mc:Choice>
              <mc:Fallback>
                <p:oleObj name="Formula" r:id="rId14" imgW="52200" imgH="152640" progId="Equation.Ribbit">
                  <p:embed/>
                  <p:pic>
                    <p:nvPicPr>
                      <p:cNvPr id="8" name="对象 7"/>
                      <p:cNvPicPr/>
                      <p:nvPr/>
                    </p:nvPicPr>
                    <p:blipFill>
                      <a:blip r:embed="rId15"/>
                      <a:stretch>
                        <a:fillRect/>
                      </a:stretch>
                    </p:blipFill>
                    <p:spPr>
                      <a:xfrm>
                        <a:off x="7516099" y="4116410"/>
                        <a:ext cx="115887" cy="3175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31190397"/>
              </p:ext>
            </p:extLst>
          </p:nvPr>
        </p:nvGraphicFramePr>
        <p:xfrm>
          <a:off x="2773579" y="4382979"/>
          <a:ext cx="912763" cy="339905"/>
        </p:xfrm>
        <a:graphic>
          <a:graphicData uri="http://schemas.openxmlformats.org/presentationml/2006/ole">
            <mc:AlternateContent xmlns:mc="http://schemas.openxmlformats.org/markup-compatibility/2006">
              <mc:Choice xmlns:v="urn:schemas-microsoft-com:vml" Requires="v">
                <p:oleObj name="Formula" r:id="rId16" imgW="473760" imgH="176760" progId="Equation.Ribbit">
                  <p:embed/>
                </p:oleObj>
              </mc:Choice>
              <mc:Fallback>
                <p:oleObj name="Formula" r:id="rId16" imgW="473760" imgH="176760" progId="Equation.Ribbit">
                  <p:embed/>
                  <p:pic>
                    <p:nvPicPr>
                      <p:cNvPr id="7" name="对象 6"/>
                      <p:cNvPicPr/>
                      <p:nvPr/>
                    </p:nvPicPr>
                    <p:blipFill>
                      <a:blip r:embed="rId17"/>
                      <a:stretch>
                        <a:fillRect/>
                      </a:stretch>
                    </p:blipFill>
                    <p:spPr>
                      <a:xfrm>
                        <a:off x="2773579" y="4382979"/>
                        <a:ext cx="912763" cy="33990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88553916"/>
              </p:ext>
            </p:extLst>
          </p:nvPr>
        </p:nvGraphicFramePr>
        <p:xfrm>
          <a:off x="4615374" y="5241056"/>
          <a:ext cx="2803525" cy="434975"/>
        </p:xfrm>
        <a:graphic>
          <a:graphicData uri="http://schemas.openxmlformats.org/presentationml/2006/ole">
            <mc:AlternateContent xmlns:mc="http://schemas.openxmlformats.org/markup-compatibility/2006">
              <mc:Choice xmlns:v="urn:schemas-microsoft-com:vml" Requires="v">
                <p:oleObj name="Formula" r:id="rId18" imgW="1341360" imgH="207360" progId="Equation.Ribbit">
                  <p:embed/>
                </p:oleObj>
              </mc:Choice>
              <mc:Fallback>
                <p:oleObj name="Formula" r:id="rId18" imgW="1341360" imgH="207360" progId="Equation.Ribbit">
                  <p:embed/>
                  <p:pic>
                    <p:nvPicPr>
                      <p:cNvPr id="12" name="对象 11"/>
                      <p:cNvPicPr/>
                      <p:nvPr/>
                    </p:nvPicPr>
                    <p:blipFill>
                      <a:blip r:embed="rId19"/>
                      <a:stretch>
                        <a:fillRect/>
                      </a:stretch>
                    </p:blipFill>
                    <p:spPr>
                      <a:xfrm>
                        <a:off x="4615374" y="5241056"/>
                        <a:ext cx="2803525" cy="434975"/>
                      </a:xfrm>
                      <a:prstGeom prst="rect">
                        <a:avLst/>
                      </a:prstGeom>
                    </p:spPr>
                  </p:pic>
                </p:oleObj>
              </mc:Fallback>
            </mc:AlternateContent>
          </a:graphicData>
        </a:graphic>
      </p:graphicFrame>
    </p:spTree>
    <p:extLst>
      <p:ext uri="{BB962C8B-B14F-4D97-AF65-F5344CB8AC3E}">
        <p14:creationId xmlns:p14="http://schemas.microsoft.com/office/powerpoint/2010/main" val="5597592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560382" y="2583060"/>
            <a:ext cx="4282891" cy="2731119"/>
          </a:xfrm>
          <a:prstGeom prst="rect">
            <a:avLst/>
          </a:prstGeom>
        </p:spPr>
      </p:pic>
      <p:graphicFrame>
        <p:nvGraphicFramePr>
          <p:cNvPr id="3" name="对象 2">
            <a:extLst>
              <a:ext uri="{FF2B5EF4-FFF2-40B4-BE49-F238E27FC236}">
                <a16:creationId xmlns:a16="http://schemas.microsoft.com/office/drawing/2014/main" id="{66421255-72EC-EEB1-43DC-B129541F911E}"/>
              </a:ext>
            </a:extLst>
          </p:cNvPr>
          <p:cNvGraphicFramePr>
            <a:graphicFrameLocks noChangeAspect="1"/>
          </p:cNvGraphicFramePr>
          <p:nvPr/>
        </p:nvGraphicFramePr>
        <p:xfrm>
          <a:off x="5844392" y="1799173"/>
          <a:ext cx="2350294" cy="285750"/>
        </p:xfrm>
        <a:graphic>
          <a:graphicData uri="http://schemas.openxmlformats.org/presentationml/2006/ole">
            <mc:AlternateContent xmlns:mc="http://schemas.openxmlformats.org/markup-compatibility/2006">
              <mc:Choice xmlns:v="urn:schemas-microsoft-com:vml" Requires="v">
                <p:oleObj name="Formula" r:id="rId3" imgW="1500120" imgH="182880" progId="Equation.Ribbit">
                  <p:embed/>
                </p:oleObj>
              </mc:Choice>
              <mc:Fallback>
                <p:oleObj name="Formula" r:id="rId3" imgW="1500120" imgH="182880" progId="Equation.Ribbit">
                  <p:embed/>
                  <p:pic>
                    <p:nvPicPr>
                      <p:cNvPr id="3" name="对象 2">
                        <a:extLst>
                          <a:ext uri="{FF2B5EF4-FFF2-40B4-BE49-F238E27FC236}">
                            <a16:creationId xmlns:a16="http://schemas.microsoft.com/office/drawing/2014/main" id="{66421255-72EC-EEB1-43DC-B129541F911E}"/>
                          </a:ext>
                        </a:extLst>
                      </p:cNvPr>
                      <p:cNvPicPr/>
                      <p:nvPr/>
                    </p:nvPicPr>
                    <p:blipFill>
                      <a:blip r:embed="rId4"/>
                      <a:stretch>
                        <a:fillRect/>
                      </a:stretch>
                    </p:blipFill>
                    <p:spPr>
                      <a:xfrm>
                        <a:off x="5844392" y="1799173"/>
                        <a:ext cx="2350294" cy="285750"/>
                      </a:xfrm>
                      <a:prstGeom prst="rect">
                        <a:avLst/>
                      </a:prstGeom>
                      <a:solidFill>
                        <a:srgbClr val="C00000"/>
                      </a:solidFill>
                    </p:spPr>
                  </p:pic>
                </p:oleObj>
              </mc:Fallback>
            </mc:AlternateContent>
          </a:graphicData>
        </a:graphic>
      </p:graphicFrame>
      <p:graphicFrame>
        <p:nvGraphicFramePr>
          <p:cNvPr id="7" name="对象 6">
            <a:extLst>
              <a:ext uri="{FF2B5EF4-FFF2-40B4-BE49-F238E27FC236}">
                <a16:creationId xmlns:a16="http://schemas.microsoft.com/office/drawing/2014/main" id="{5F4F8B34-A626-5EF6-A9E1-90A8E939F696}"/>
              </a:ext>
            </a:extLst>
          </p:cNvPr>
          <p:cNvGraphicFramePr>
            <a:graphicFrameLocks noChangeAspect="1"/>
          </p:cNvGraphicFramePr>
          <p:nvPr/>
        </p:nvGraphicFramePr>
        <p:xfrm>
          <a:off x="6915697" y="2170877"/>
          <a:ext cx="2102644" cy="326231"/>
        </p:xfrm>
        <a:graphic>
          <a:graphicData uri="http://schemas.openxmlformats.org/presentationml/2006/ole">
            <mc:AlternateContent xmlns:mc="http://schemas.openxmlformats.org/markup-compatibility/2006">
              <mc:Choice xmlns:v="urn:schemas-microsoft-com:vml" Requires="v">
                <p:oleObj name="Formula" r:id="rId5" imgW="1341360" imgH="207360" progId="Equation.Ribbit">
                  <p:embed/>
                </p:oleObj>
              </mc:Choice>
              <mc:Fallback>
                <p:oleObj name="Formula" r:id="rId5" imgW="1341360" imgH="207360" progId="Equation.Ribbit">
                  <p:embed/>
                  <p:pic>
                    <p:nvPicPr>
                      <p:cNvPr id="7" name="对象 6">
                        <a:extLst>
                          <a:ext uri="{FF2B5EF4-FFF2-40B4-BE49-F238E27FC236}">
                            <a16:creationId xmlns:a16="http://schemas.microsoft.com/office/drawing/2014/main" id="{5F4F8B34-A626-5EF6-A9E1-90A8E939F696}"/>
                          </a:ext>
                        </a:extLst>
                      </p:cNvPr>
                      <p:cNvPicPr/>
                      <p:nvPr/>
                    </p:nvPicPr>
                    <p:blipFill>
                      <a:blip r:embed="rId6"/>
                      <a:stretch>
                        <a:fillRect/>
                      </a:stretch>
                    </p:blipFill>
                    <p:spPr>
                      <a:xfrm>
                        <a:off x="6915697" y="2170877"/>
                        <a:ext cx="2102644" cy="326231"/>
                      </a:xfrm>
                      <a:prstGeom prst="rect">
                        <a:avLst/>
                      </a:prstGeom>
                      <a:solidFill>
                        <a:srgbClr val="C00000"/>
                      </a:solidFill>
                    </p:spPr>
                  </p:pic>
                </p:oleObj>
              </mc:Fallback>
            </mc:AlternateContent>
          </a:graphicData>
        </a:graphic>
      </p:graphicFrame>
      <p:pic>
        <p:nvPicPr>
          <p:cNvPr id="9" name="图片 8">
            <a:extLst>
              <a:ext uri="{FF2B5EF4-FFF2-40B4-BE49-F238E27FC236}">
                <a16:creationId xmlns:a16="http://schemas.microsoft.com/office/drawing/2014/main" id="{E8CB1091-8728-2F50-21B8-322E557A748C}"/>
              </a:ext>
            </a:extLst>
          </p:cNvPr>
          <p:cNvPicPr>
            <a:picLocks noChangeAspect="1"/>
          </p:cNvPicPr>
          <p:nvPr/>
        </p:nvPicPr>
        <p:blipFill rotWithShape="1">
          <a:blip r:embed="rId7"/>
          <a:srcRect t="13552"/>
          <a:stretch/>
        </p:blipFill>
        <p:spPr>
          <a:xfrm>
            <a:off x="3681475" y="2793001"/>
            <a:ext cx="949798" cy="2338539"/>
          </a:xfrm>
          <a:prstGeom prst="rect">
            <a:avLst/>
          </a:prstGeom>
        </p:spPr>
      </p:pic>
    </p:spTree>
    <p:extLst>
      <p:ext uri="{BB962C8B-B14F-4D97-AF65-F5344CB8AC3E}">
        <p14:creationId xmlns:p14="http://schemas.microsoft.com/office/powerpoint/2010/main" val="14148517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67973" y="1541618"/>
            <a:ext cx="5919044" cy="3774767"/>
          </a:xfrm>
          <a:prstGeom prst="rect">
            <a:avLst/>
          </a:prstGeom>
        </p:spPr>
      </p:pic>
      <p:graphicFrame>
        <p:nvGraphicFramePr>
          <p:cNvPr id="3" name="对象 2">
            <a:extLst>
              <a:ext uri="{FF2B5EF4-FFF2-40B4-BE49-F238E27FC236}">
                <a16:creationId xmlns:a16="http://schemas.microsoft.com/office/drawing/2014/main" id="{F9C2DEFA-1703-0982-7C3A-33501B7CCF9F}"/>
              </a:ext>
            </a:extLst>
          </p:cNvPr>
          <p:cNvGraphicFramePr>
            <a:graphicFrameLocks noChangeAspect="1"/>
          </p:cNvGraphicFramePr>
          <p:nvPr/>
        </p:nvGraphicFramePr>
        <p:xfrm>
          <a:off x="5844392" y="1799173"/>
          <a:ext cx="2350294" cy="285750"/>
        </p:xfrm>
        <a:graphic>
          <a:graphicData uri="http://schemas.openxmlformats.org/presentationml/2006/ole">
            <mc:AlternateContent xmlns:mc="http://schemas.openxmlformats.org/markup-compatibility/2006">
              <mc:Choice xmlns:v="urn:schemas-microsoft-com:vml" Requires="v">
                <p:oleObj name="Formula" r:id="rId3" imgW="1500120" imgH="182880" progId="Equation.Ribbit">
                  <p:embed/>
                </p:oleObj>
              </mc:Choice>
              <mc:Fallback>
                <p:oleObj name="Formula" r:id="rId3" imgW="1500120" imgH="182880" progId="Equation.Ribbit">
                  <p:embed/>
                  <p:pic>
                    <p:nvPicPr>
                      <p:cNvPr id="3" name="对象 2">
                        <a:extLst>
                          <a:ext uri="{FF2B5EF4-FFF2-40B4-BE49-F238E27FC236}">
                            <a16:creationId xmlns:a16="http://schemas.microsoft.com/office/drawing/2014/main" id="{F9C2DEFA-1703-0982-7C3A-33501B7CCF9F}"/>
                          </a:ext>
                        </a:extLst>
                      </p:cNvPr>
                      <p:cNvPicPr/>
                      <p:nvPr/>
                    </p:nvPicPr>
                    <p:blipFill>
                      <a:blip r:embed="rId4"/>
                      <a:stretch>
                        <a:fillRect/>
                      </a:stretch>
                    </p:blipFill>
                    <p:spPr>
                      <a:xfrm>
                        <a:off x="5844392" y="1799173"/>
                        <a:ext cx="2350294" cy="285750"/>
                      </a:xfrm>
                      <a:prstGeom prst="rect">
                        <a:avLst/>
                      </a:prstGeom>
                      <a:solidFill>
                        <a:srgbClr val="C00000"/>
                      </a:solidFill>
                    </p:spPr>
                  </p:pic>
                </p:oleObj>
              </mc:Fallback>
            </mc:AlternateContent>
          </a:graphicData>
        </a:graphic>
      </p:graphicFrame>
      <p:graphicFrame>
        <p:nvGraphicFramePr>
          <p:cNvPr id="4" name="对象 3">
            <a:extLst>
              <a:ext uri="{FF2B5EF4-FFF2-40B4-BE49-F238E27FC236}">
                <a16:creationId xmlns:a16="http://schemas.microsoft.com/office/drawing/2014/main" id="{D192759F-846A-F1D1-0527-EDD7390A99AC}"/>
              </a:ext>
            </a:extLst>
          </p:cNvPr>
          <p:cNvGraphicFramePr>
            <a:graphicFrameLocks noChangeAspect="1"/>
          </p:cNvGraphicFramePr>
          <p:nvPr/>
        </p:nvGraphicFramePr>
        <p:xfrm>
          <a:off x="6915697" y="2170877"/>
          <a:ext cx="2102644" cy="326231"/>
        </p:xfrm>
        <a:graphic>
          <a:graphicData uri="http://schemas.openxmlformats.org/presentationml/2006/ole">
            <mc:AlternateContent xmlns:mc="http://schemas.openxmlformats.org/markup-compatibility/2006">
              <mc:Choice xmlns:v="urn:schemas-microsoft-com:vml" Requires="v">
                <p:oleObj name="Formula" r:id="rId5" imgW="1341360" imgH="207360" progId="Equation.Ribbit">
                  <p:embed/>
                </p:oleObj>
              </mc:Choice>
              <mc:Fallback>
                <p:oleObj name="Formula" r:id="rId5" imgW="1341360" imgH="207360" progId="Equation.Ribbit">
                  <p:embed/>
                  <p:pic>
                    <p:nvPicPr>
                      <p:cNvPr id="4" name="对象 3">
                        <a:extLst>
                          <a:ext uri="{FF2B5EF4-FFF2-40B4-BE49-F238E27FC236}">
                            <a16:creationId xmlns:a16="http://schemas.microsoft.com/office/drawing/2014/main" id="{D192759F-846A-F1D1-0527-EDD7390A99AC}"/>
                          </a:ext>
                        </a:extLst>
                      </p:cNvPr>
                      <p:cNvPicPr/>
                      <p:nvPr/>
                    </p:nvPicPr>
                    <p:blipFill>
                      <a:blip r:embed="rId6"/>
                      <a:stretch>
                        <a:fillRect/>
                      </a:stretch>
                    </p:blipFill>
                    <p:spPr>
                      <a:xfrm>
                        <a:off x="6915697" y="2170877"/>
                        <a:ext cx="2102644" cy="326231"/>
                      </a:xfrm>
                      <a:prstGeom prst="rect">
                        <a:avLst/>
                      </a:prstGeom>
                      <a:solidFill>
                        <a:srgbClr val="C00000"/>
                      </a:solidFill>
                    </p:spPr>
                  </p:pic>
                </p:oleObj>
              </mc:Fallback>
            </mc:AlternateContent>
          </a:graphicData>
        </a:graphic>
      </p:graphicFrame>
    </p:spTree>
    <p:extLst>
      <p:ext uri="{BB962C8B-B14F-4D97-AF65-F5344CB8AC3E}">
        <p14:creationId xmlns:p14="http://schemas.microsoft.com/office/powerpoint/2010/main" val="446686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18593" y="146476"/>
            <a:ext cx="8589054" cy="6303893"/>
          </a:xfrm>
          <a:prstGeom prst="rect">
            <a:avLst/>
          </a:prstGeom>
        </p:spPr>
      </p:pic>
    </p:spTree>
    <p:extLst>
      <p:ext uri="{BB962C8B-B14F-4D97-AF65-F5344CB8AC3E}">
        <p14:creationId xmlns:p14="http://schemas.microsoft.com/office/powerpoint/2010/main" val="353359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5644" y="219024"/>
            <a:ext cx="7886700" cy="570310"/>
          </a:xfrm>
        </p:spPr>
        <p:txBody>
          <a:bodyPr vert="horz" lIns="91440" tIns="45720" rIns="91440" bIns="45720" rtlCol="0" anchor="ctr">
            <a:normAutofit fontScale="90000"/>
          </a:bodyPr>
          <a:lstStyle/>
          <a:p>
            <a:r>
              <a:rPr altLang="en-US" dirty="0" err="1">
                <a:latin typeface="+mj-ea"/>
                <a:ea typeface="+mj-ea"/>
              </a:rPr>
              <a:t>神经元模型</a:t>
            </a:r>
            <a:endParaRPr altLang="zh-CN" dirty="0">
              <a:latin typeface="+mj-ea"/>
              <a:ea typeface="+mj-ea"/>
            </a:endParaRPr>
          </a:p>
        </p:txBody>
      </p:sp>
      <p:sp>
        <p:nvSpPr>
          <p:cNvPr id="24579" name="内容占位符 2"/>
          <p:cNvSpPr>
            <a:spLocks noGrp="1"/>
          </p:cNvSpPr>
          <p:nvPr>
            <p:ph idx="1"/>
          </p:nvPr>
        </p:nvSpPr>
        <p:spPr>
          <a:xfrm>
            <a:off x="444286" y="1439441"/>
            <a:ext cx="5651714" cy="4220340"/>
          </a:xfrm>
        </p:spPr>
        <p:txBody>
          <a:bodyPr>
            <a:noAutofit/>
          </a:bodyPr>
          <a:lstStyle/>
          <a:p>
            <a:pPr eaLnBrk="1" hangingPunct="1">
              <a:lnSpc>
                <a:spcPct val="150000"/>
              </a:lnSpc>
              <a:buFont typeface="Wingdings" panose="05000000000000000000" pitchFamily="2" charset="2"/>
              <a:buChar char="l"/>
            </a:pPr>
            <a:r>
              <a:rPr altLang="en-US" sz="2000" b="1" dirty="0">
                <a:latin typeface="+mn-ea"/>
                <a:ea typeface="+mn-ea"/>
              </a:rPr>
              <a:t> 对神经元模型的图进行一些扩展。首先将</a:t>
            </a:r>
            <a:r>
              <a:rPr lang="en-US" altLang="zh-CN" sz="2000" b="1" dirty="0">
                <a:latin typeface="+mn-ea"/>
                <a:ea typeface="+mn-ea"/>
              </a:rPr>
              <a:t>sum</a:t>
            </a:r>
            <a:r>
              <a:rPr altLang="en-US" sz="2000" b="1" dirty="0">
                <a:latin typeface="+mn-ea"/>
                <a:ea typeface="+mn-ea"/>
              </a:rPr>
              <a:t>函数与</a:t>
            </a:r>
            <a:r>
              <a:rPr lang="en-US" altLang="zh-CN" sz="2000" b="1" dirty="0" err="1">
                <a:latin typeface="+mn-ea"/>
                <a:ea typeface="+mn-ea"/>
              </a:rPr>
              <a:t>sgn</a:t>
            </a:r>
            <a:r>
              <a:rPr altLang="en-US" sz="2000" b="1" dirty="0">
                <a:latin typeface="+mn-ea"/>
                <a:ea typeface="+mn-ea"/>
              </a:rPr>
              <a:t>函数合并到一个圆圈里，代表神经元的内部计算。其次，把输入</a:t>
            </a:r>
            <a:r>
              <a:rPr lang="en-US" altLang="zh-CN" sz="2000" b="1" dirty="0">
                <a:latin typeface="+mn-ea"/>
                <a:ea typeface="+mn-ea"/>
              </a:rPr>
              <a:t>a</a:t>
            </a:r>
            <a:r>
              <a:rPr altLang="en-US" sz="2000" b="1" dirty="0">
                <a:latin typeface="+mn-ea"/>
                <a:ea typeface="+mn-ea"/>
              </a:rPr>
              <a:t>与输出</a:t>
            </a:r>
            <a:r>
              <a:rPr lang="en-US" altLang="zh-CN" sz="2000" b="1" dirty="0">
                <a:latin typeface="+mn-ea"/>
                <a:ea typeface="+mn-ea"/>
              </a:rPr>
              <a:t>z</a:t>
            </a:r>
            <a:r>
              <a:rPr altLang="en-US" sz="2000" b="1" dirty="0">
                <a:latin typeface="+mn-ea"/>
                <a:ea typeface="+mn-ea"/>
              </a:rPr>
              <a:t>写到连接线的左上方，便于后面画复杂的网络。</a:t>
            </a:r>
            <a:endParaRPr lang="en-US" altLang="en-US" sz="2000" b="1" dirty="0">
              <a:latin typeface="+mn-ea"/>
              <a:ea typeface="+mn-ea"/>
            </a:endParaRPr>
          </a:p>
          <a:p>
            <a:pPr eaLnBrk="1" hangingPunct="1">
              <a:lnSpc>
                <a:spcPct val="150000"/>
              </a:lnSpc>
              <a:buFont typeface="Wingdings" panose="05000000000000000000" pitchFamily="2" charset="2"/>
              <a:buChar char="l"/>
            </a:pPr>
            <a:endParaRPr lang="en-US" altLang="zh-CN" sz="2000" b="1" dirty="0">
              <a:latin typeface="+mn-ea"/>
              <a:ea typeface="+mn-ea"/>
            </a:endParaRPr>
          </a:p>
          <a:p>
            <a:pPr eaLnBrk="1" hangingPunct="1">
              <a:lnSpc>
                <a:spcPct val="150000"/>
              </a:lnSpc>
              <a:buFont typeface="Wingdings" panose="05000000000000000000" pitchFamily="2" charset="2"/>
              <a:buChar char="l"/>
            </a:pPr>
            <a:r>
              <a:rPr altLang="en-US" sz="2000" b="1" dirty="0">
                <a:latin typeface="+mn-ea"/>
                <a:ea typeface="+mn-ea"/>
              </a:rPr>
              <a:t>神经元可以看作一个</a:t>
            </a:r>
            <a:r>
              <a:rPr altLang="en-US" sz="2000" b="1" dirty="0">
                <a:solidFill>
                  <a:srgbClr val="C00000"/>
                </a:solidFill>
                <a:latin typeface="+mn-ea"/>
                <a:ea typeface="+mn-ea"/>
              </a:rPr>
              <a:t>计算与存储单元</a:t>
            </a:r>
            <a:r>
              <a:rPr altLang="en-US" sz="2000" b="1" dirty="0">
                <a:latin typeface="+mn-ea"/>
                <a:ea typeface="+mn-ea"/>
              </a:rPr>
              <a:t>。计算是神经元对其的输入进行计算功能。存储是神经元会暂存计算结果，并传递到下一层。</a:t>
            </a:r>
          </a:p>
        </p:txBody>
      </p:sp>
      <p:pic>
        <p:nvPicPr>
          <p:cNvPr id="2458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60737" y="1439441"/>
            <a:ext cx="4784023" cy="42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9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3" name="文本占位符 2"/>
          <p:cNvSpPr>
            <a:spLocks noGrp="1"/>
          </p:cNvSpPr>
          <p:nvPr>
            <p:ph type="body" sz="quarter" idx="13"/>
          </p:nvPr>
        </p:nvSpPr>
        <p:spPr>
          <a:xfrm>
            <a:off x="1784350" y="1080488"/>
            <a:ext cx="8629650" cy="457200"/>
          </a:xfrm>
        </p:spPr>
        <p:txBody>
          <a:bodyPr>
            <a:normAutofit lnSpcReduction="10000"/>
          </a:bodyPr>
          <a:lstStyle/>
          <a:p>
            <a:r>
              <a:rPr lang="en-US" altLang="zh-CN" dirty="0"/>
              <a:t>RBF </a:t>
            </a:r>
            <a:r>
              <a:rPr lang="zh-CN" altLang="en-US" dirty="0"/>
              <a:t>网络</a:t>
            </a:r>
          </a:p>
        </p:txBody>
      </p:sp>
      <p:sp>
        <p:nvSpPr>
          <p:cNvPr id="4" name="内容占位符 3"/>
          <p:cNvSpPr>
            <a:spLocks noGrp="1"/>
          </p:cNvSpPr>
          <p:nvPr>
            <p:ph sz="quarter" idx="14"/>
          </p:nvPr>
        </p:nvSpPr>
        <p:spPr>
          <a:xfrm>
            <a:off x="1842223" y="1663193"/>
            <a:ext cx="8629650" cy="4474643"/>
          </a:xfrm>
        </p:spPr>
        <p:txBody>
          <a:bodyPr>
            <a:normAutofit fontScale="92500"/>
          </a:bodyPr>
          <a:lstStyle/>
          <a:p>
            <a:pPr marL="342900" indent="-342900">
              <a:lnSpc>
                <a:spcPct val="120000"/>
              </a:lnSpc>
              <a:buSzPct val="100000"/>
            </a:pPr>
            <a:r>
              <a:rPr lang="en-US" altLang="zh-CN" dirty="0">
                <a:solidFill>
                  <a:schemeClr val="tx2"/>
                </a:solidFill>
                <a:ea typeface="微软雅黑" panose="020B0503020204020204" pitchFamily="34" charset="-122"/>
              </a:rPr>
              <a:t>RBF</a:t>
            </a:r>
            <a:r>
              <a:rPr lang="zh-CN" altLang="en-US" dirty="0">
                <a:solidFill>
                  <a:schemeClr val="tx2"/>
                </a:solidFill>
                <a:ea typeface="微软雅黑" panose="020B0503020204020204" pitchFamily="34" charset="-122"/>
              </a:rPr>
              <a:t>网络性质</a:t>
            </a:r>
            <a:endParaRPr lang="en-US" altLang="zh-CN" dirty="0">
              <a:solidFill>
                <a:schemeClr val="tx2"/>
              </a:solidFill>
              <a:ea typeface="微软雅黑" panose="020B0503020204020204" pitchFamily="34" charset="-122"/>
            </a:endParaRPr>
          </a:p>
          <a:p>
            <a:pPr marL="0" indent="0">
              <a:buNone/>
            </a:pPr>
            <a:r>
              <a:rPr lang="zh-CN" altLang="en-US" sz="2000" dirty="0"/>
              <a:t>具有足够多隐层神经元的</a:t>
            </a:r>
            <a:r>
              <a:rPr lang="en-US" altLang="zh-CN" sz="2000" dirty="0"/>
              <a:t>RBF </a:t>
            </a:r>
            <a:r>
              <a:rPr lang="zh-CN" altLang="en-US" sz="2000" dirty="0"/>
              <a:t>神经网络能以任意精度逼近任意连续函数</a:t>
            </a:r>
            <a:r>
              <a:rPr lang="en-US" altLang="zh-CN" sz="2000" dirty="0"/>
              <a:t>.  </a:t>
            </a:r>
          </a:p>
          <a:p>
            <a:pPr marL="0" indent="0">
              <a:buNone/>
            </a:pPr>
            <a:r>
              <a:rPr lang="en-US" altLang="zh-CN" sz="2000" dirty="0"/>
              <a:t>                                                          </a:t>
            </a:r>
            <a:r>
              <a:rPr lang="en-US" altLang="zh-CN" sz="1600" dirty="0">
                <a:solidFill>
                  <a:srgbClr val="C30D23"/>
                </a:solidFill>
              </a:rPr>
              <a:t>[Park and Sandberg,  1991]</a:t>
            </a:r>
            <a:endParaRPr lang="en-US" altLang="zh-CN" dirty="0"/>
          </a:p>
          <a:p>
            <a:pPr marL="342900" indent="-342900">
              <a:lnSpc>
                <a:spcPct val="120000"/>
              </a:lnSpc>
              <a:buSzPct val="100000"/>
            </a:pPr>
            <a:r>
              <a:rPr lang="en-US" altLang="zh-CN" dirty="0">
                <a:solidFill>
                  <a:schemeClr val="tx2"/>
                </a:solidFill>
                <a:ea typeface="微软雅黑" panose="020B0503020204020204" pitchFamily="34" charset="-122"/>
              </a:rPr>
              <a:t>RBF</a:t>
            </a:r>
            <a:r>
              <a:rPr lang="zh-CN" altLang="en-US" dirty="0">
                <a:solidFill>
                  <a:schemeClr val="tx2"/>
                </a:solidFill>
                <a:ea typeface="微软雅黑" panose="020B0503020204020204" pitchFamily="34" charset="-122"/>
              </a:rPr>
              <a:t>网络训练</a:t>
            </a:r>
            <a:endParaRPr lang="en-US" altLang="zh-CN" dirty="0">
              <a:solidFill>
                <a:schemeClr val="tx2"/>
              </a:solidFill>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t>Step1:</a:t>
            </a:r>
            <a:r>
              <a:rPr lang="zh-CN" altLang="en-US" sz="2000" dirty="0"/>
              <a:t>确定</a:t>
            </a:r>
            <a:r>
              <a:rPr lang="zh-CN" altLang="en-US" sz="2000" b="1" dirty="0">
                <a:solidFill>
                  <a:srgbClr val="FF0000"/>
                </a:solidFill>
              </a:rPr>
              <a:t>神经元中心</a:t>
            </a:r>
            <a:r>
              <a:rPr lang="zh-CN" altLang="en-US" sz="2000" dirty="0"/>
              <a:t>，常用的方式包括随机采样、聚类等</a:t>
            </a:r>
            <a:r>
              <a:rPr lang="en-US" altLang="zh-CN" sz="2000" dirty="0"/>
              <a:t>            </a:t>
            </a:r>
          </a:p>
          <a:p>
            <a:pPr marL="342900" indent="-342900">
              <a:lnSpc>
                <a:spcPct val="150000"/>
              </a:lnSpc>
              <a:buFont typeface="Wingdings" panose="05000000000000000000" pitchFamily="2" charset="2"/>
              <a:buChar char="l"/>
            </a:pPr>
            <a:r>
              <a:rPr lang="en-US" altLang="zh-CN" sz="2000" dirty="0"/>
              <a:t>Step2:</a:t>
            </a:r>
            <a:r>
              <a:rPr lang="zh-CN" altLang="en-US" sz="2000" dirty="0"/>
              <a:t>利用</a:t>
            </a:r>
            <a:r>
              <a:rPr lang="en-US" altLang="zh-CN" sz="2000" dirty="0"/>
              <a:t>BP</a:t>
            </a:r>
            <a:r>
              <a:rPr lang="zh-CN" altLang="en-US" sz="2000" dirty="0"/>
              <a:t>算法等确定参数</a:t>
            </a:r>
            <a:endParaRPr lang="en-US" altLang="zh-CN" sz="2000" dirty="0">
              <a:solidFill>
                <a:srgbClr val="C30D23"/>
              </a:solidFill>
            </a:endParaRPr>
          </a:p>
          <a:p>
            <a:pPr marL="342900" indent="-342900"/>
            <a:r>
              <a:rPr lang="zh-CN" altLang="en-US" dirty="0">
                <a:solidFill>
                  <a:srgbClr val="C30D23"/>
                </a:solidFill>
              </a:rPr>
              <a:t>特点</a:t>
            </a:r>
            <a:r>
              <a:rPr lang="en-US" altLang="zh-CN" dirty="0">
                <a:solidFill>
                  <a:srgbClr val="C30D23"/>
                </a:solidFill>
              </a:rPr>
              <a:t>:</a:t>
            </a:r>
          </a:p>
          <a:p>
            <a:pPr marL="342900" indent="-342900">
              <a:buFont typeface="Wingdings" panose="05000000000000000000" pitchFamily="2" charset="2"/>
              <a:buChar char="l"/>
            </a:pPr>
            <a:r>
              <a:rPr lang="zh-CN" altLang="en-US" dirty="0">
                <a:solidFill>
                  <a:srgbClr val="C30D23"/>
                </a:solidFill>
              </a:rPr>
              <a:t>只有三层，</a:t>
            </a:r>
            <a:r>
              <a:rPr lang="en-US" altLang="zh-CN" dirty="0">
                <a:solidFill>
                  <a:srgbClr val="C30D23"/>
                </a:solidFill>
              </a:rPr>
              <a:t>BP</a:t>
            </a:r>
            <a:r>
              <a:rPr lang="zh-CN" altLang="en-US" dirty="0">
                <a:solidFill>
                  <a:srgbClr val="C30D23"/>
                </a:solidFill>
              </a:rPr>
              <a:t>可以多层</a:t>
            </a:r>
            <a:endParaRPr lang="en-US" altLang="zh-CN" dirty="0">
              <a:solidFill>
                <a:srgbClr val="C30D23"/>
              </a:solidFill>
            </a:endParaRPr>
          </a:p>
          <a:p>
            <a:pPr marL="342900" indent="-342900">
              <a:buFont typeface="Wingdings" panose="05000000000000000000" pitchFamily="2" charset="2"/>
              <a:buChar char="l"/>
            </a:pPr>
            <a:r>
              <a:rPr lang="zh-CN" altLang="en-US" dirty="0">
                <a:solidFill>
                  <a:srgbClr val="C30D23"/>
                </a:solidFill>
              </a:rPr>
              <a:t>局部逼近（仅跟局部样本有关），</a:t>
            </a:r>
            <a:r>
              <a:rPr lang="en-US" altLang="zh-CN" dirty="0">
                <a:solidFill>
                  <a:srgbClr val="C30D23"/>
                </a:solidFill>
              </a:rPr>
              <a:t>BP</a:t>
            </a:r>
            <a:r>
              <a:rPr lang="zh-CN" altLang="en-US" dirty="0">
                <a:solidFill>
                  <a:srgbClr val="C30D23"/>
                </a:solidFill>
              </a:rPr>
              <a:t>网络是全局逼近（跟所有样本有关）</a:t>
            </a:r>
            <a:endParaRPr lang="en-US" altLang="zh-CN" dirty="0">
              <a:solidFill>
                <a:srgbClr val="C30D23"/>
              </a:solidFill>
            </a:endParaRPr>
          </a:p>
          <a:p>
            <a:pPr marL="342900" indent="-342900">
              <a:buFont typeface="Wingdings" panose="05000000000000000000" pitchFamily="2" charset="2"/>
              <a:buChar char="l"/>
            </a:pPr>
            <a:r>
              <a:rPr lang="zh-CN" altLang="en-US" dirty="0">
                <a:solidFill>
                  <a:srgbClr val="C30D23"/>
                </a:solidFill>
              </a:rPr>
              <a:t>训练速度快</a:t>
            </a:r>
            <a:endParaRPr lang="en-US" altLang="zh-CN" dirty="0">
              <a:solidFill>
                <a:srgbClr val="C30D23"/>
              </a:solidFill>
            </a:endParaRPr>
          </a:p>
          <a:p>
            <a:pPr marL="0" indent="0">
              <a:buNone/>
            </a:pPr>
            <a:endParaRPr lang="en-US" altLang="zh-CN" sz="2000" dirty="0"/>
          </a:p>
        </p:txBody>
      </p:sp>
    </p:spTree>
    <p:extLst>
      <p:ext uri="{BB962C8B-B14F-4D97-AF65-F5344CB8AC3E}">
        <p14:creationId xmlns:p14="http://schemas.microsoft.com/office/powerpoint/2010/main" val="37186232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4" name="内容占位符 3"/>
          <p:cNvSpPr>
            <a:spLocks noGrp="1"/>
          </p:cNvSpPr>
          <p:nvPr>
            <p:ph sz="quarter" idx="14"/>
          </p:nvPr>
        </p:nvSpPr>
        <p:spPr>
          <a:xfrm>
            <a:off x="1784350" y="1222572"/>
            <a:ext cx="8629650" cy="4343400"/>
          </a:xfrm>
        </p:spPr>
        <p:txBody>
          <a:bodyPr>
            <a:normAutofit fontScale="92500" lnSpcReduction="10000"/>
          </a:bodyPr>
          <a:lstStyle/>
          <a:p>
            <a:pPr marL="342900" indent="-342900">
              <a:lnSpc>
                <a:spcPct val="150000"/>
              </a:lnSpc>
            </a:pPr>
            <a:r>
              <a:rPr lang="zh-CN" altLang="en-US" sz="2400" dirty="0">
                <a:solidFill>
                  <a:schemeClr val="bg1">
                    <a:lumMod val="85000"/>
                  </a:schemeClr>
                </a:solidFill>
              </a:rPr>
              <a:t>发展历史 </a:t>
            </a:r>
            <a:r>
              <a:rPr lang="en-US" altLang="zh-CN" sz="2400" dirty="0">
                <a:solidFill>
                  <a:schemeClr val="bg1">
                    <a:lumMod val="85000"/>
                  </a:schemeClr>
                </a:solidFill>
              </a:rPr>
              <a:t> </a:t>
            </a:r>
          </a:p>
          <a:p>
            <a:pPr marL="342900" indent="-342900">
              <a:lnSpc>
                <a:spcPct val="150000"/>
              </a:lnSpc>
            </a:pPr>
            <a:r>
              <a:rPr lang="zh-CN" altLang="en-US" sz="2400" dirty="0">
                <a:solidFill>
                  <a:schemeClr val="bg1">
                    <a:lumMod val="85000"/>
                  </a:schemeClr>
                </a:solidFill>
              </a:rPr>
              <a:t>神经元模型</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感知机与多层网络</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误差逆传播算法</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全局最小与局部最小</a:t>
            </a:r>
            <a:endParaRPr lang="en-US" altLang="zh-CN" sz="2400" dirty="0">
              <a:solidFill>
                <a:schemeClr val="bg1">
                  <a:lumMod val="85000"/>
                </a:schemeClr>
              </a:solidFill>
            </a:endParaRPr>
          </a:p>
          <a:p>
            <a:pPr marL="342900" indent="-342900">
              <a:lnSpc>
                <a:spcPct val="150000"/>
              </a:lnSpc>
            </a:pPr>
            <a:r>
              <a:rPr lang="en-US" altLang="zh-CN" sz="2400" dirty="0">
                <a:solidFill>
                  <a:schemeClr val="bg1">
                    <a:lumMod val="85000"/>
                  </a:schemeClr>
                </a:solidFill>
              </a:rPr>
              <a:t> </a:t>
            </a:r>
            <a:r>
              <a:rPr lang="zh-CN" altLang="en-US" sz="2400" dirty="0">
                <a:solidFill>
                  <a:schemeClr val="bg1">
                    <a:lumMod val="85000"/>
                  </a:schemeClr>
                </a:solidFill>
              </a:rPr>
              <a:t>其他常见神经网络</a:t>
            </a:r>
            <a:endParaRPr lang="en-US" altLang="zh-CN" sz="2400" dirty="0">
              <a:solidFill>
                <a:schemeClr val="bg1">
                  <a:lumMod val="85000"/>
                </a:schemeClr>
              </a:solidFill>
            </a:endParaRPr>
          </a:p>
          <a:p>
            <a:pPr marL="342900" indent="-342900">
              <a:lnSpc>
                <a:spcPct val="150000"/>
              </a:lnSpc>
            </a:pPr>
            <a:r>
              <a:rPr lang="en-US" altLang="zh-CN" sz="2400" dirty="0"/>
              <a:t> </a:t>
            </a:r>
            <a:r>
              <a:rPr lang="zh-CN" altLang="en-US" sz="2400" dirty="0"/>
              <a:t>深度学习</a:t>
            </a:r>
            <a:endParaRPr lang="en-US" altLang="zh-CN" sz="2400" dirty="0"/>
          </a:p>
          <a:p>
            <a:pPr marL="342900" indent="-342900">
              <a:lnSpc>
                <a:spcPct val="150000"/>
              </a:lnSpc>
            </a:pPr>
            <a:endParaRPr lang="zh-CN" altLang="en-US" dirty="0"/>
          </a:p>
        </p:txBody>
      </p:sp>
    </p:spTree>
    <p:extLst>
      <p:ext uri="{BB962C8B-B14F-4D97-AF65-F5344CB8AC3E}">
        <p14:creationId xmlns:p14="http://schemas.microsoft.com/office/powerpoint/2010/main" val="30094305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p:txBody>
          <a:bodyPr>
            <a:normAutofit/>
          </a:bodyPr>
          <a:lstStyle/>
          <a:p>
            <a:pPr marL="0" indent="0">
              <a:lnSpc>
                <a:spcPct val="100000"/>
              </a:lnSpc>
              <a:buSzPct val="120000"/>
              <a:buNone/>
            </a:pPr>
            <a:r>
              <a:rPr lang="zh-CN" altLang="en-US" sz="3000" dirty="0">
                <a:solidFill>
                  <a:schemeClr val="tx2"/>
                </a:solidFill>
                <a:ea typeface="微软雅黑" panose="020B0503020204020204" pitchFamily="34" charset="-122"/>
              </a:rPr>
              <a:t>深度学习模型</a:t>
            </a:r>
            <a:endParaRPr lang="en-US" altLang="zh-CN" sz="3000"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典型的深度学习模型就是很深层的神经网络</a:t>
            </a:r>
            <a:r>
              <a:rPr lang="en-US" altLang="zh-CN" sz="2000" dirty="0"/>
              <a:t>. </a:t>
            </a:r>
          </a:p>
          <a:p>
            <a:pPr marL="342900" indent="-342900">
              <a:lnSpc>
                <a:spcPct val="100000"/>
              </a:lnSpc>
              <a:buSzPct val="120000"/>
            </a:pPr>
            <a:r>
              <a:rPr lang="zh-CN" altLang="en-US" dirty="0">
                <a:solidFill>
                  <a:schemeClr val="tx2"/>
                </a:solidFill>
                <a:ea typeface="微软雅黑" panose="020B0503020204020204" pitchFamily="34" charset="-122"/>
              </a:rPr>
              <a:t>模型复杂度</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增加隐层神经元的数目 </a:t>
            </a:r>
            <a:r>
              <a:rPr lang="en-US" altLang="zh-CN" sz="2000" dirty="0"/>
              <a:t>(</a:t>
            </a:r>
            <a:r>
              <a:rPr lang="zh-CN" altLang="en-US" sz="2000" dirty="0"/>
              <a:t>模型宽度</a:t>
            </a:r>
            <a:r>
              <a:rPr lang="en-US" altLang="zh-CN" sz="2000" dirty="0"/>
              <a:t>)</a:t>
            </a:r>
          </a:p>
          <a:p>
            <a:pPr marL="342900" indent="-342900">
              <a:buFont typeface="Wingdings" panose="05000000000000000000" pitchFamily="2" charset="2"/>
              <a:buChar char="l"/>
            </a:pPr>
            <a:r>
              <a:rPr lang="zh-CN" altLang="en-US" sz="2000" dirty="0"/>
              <a:t>增加隐层数目（模型深度）</a:t>
            </a:r>
            <a:endParaRPr lang="en-US" altLang="zh-CN" sz="2000" dirty="0"/>
          </a:p>
          <a:p>
            <a:pPr marL="342900" indent="-342900">
              <a:buFont typeface="Wingdings" panose="05000000000000000000" pitchFamily="2" charset="2"/>
              <a:buChar char="l"/>
            </a:pPr>
            <a:r>
              <a:rPr lang="zh-CN" altLang="en-US" sz="2000" dirty="0"/>
              <a:t>从增加模型复杂度的角度看</a:t>
            </a:r>
            <a:r>
              <a:rPr lang="en-US" altLang="zh-CN" sz="2000" dirty="0"/>
              <a:t>, </a:t>
            </a:r>
            <a:r>
              <a:rPr lang="zh-CN" altLang="en-US" sz="2000" dirty="0"/>
              <a:t>增加隐层的数目比增加隐层神经元的数目更有效</a:t>
            </a:r>
            <a:r>
              <a:rPr lang="en-US" altLang="zh-CN" sz="2000" dirty="0"/>
              <a:t>.  </a:t>
            </a:r>
            <a:r>
              <a:rPr lang="zh-CN" altLang="en-US" sz="2000" dirty="0"/>
              <a:t>这是因为增加隐层数不仅增加额拥有激活函数的神经元数目</a:t>
            </a:r>
            <a:r>
              <a:rPr lang="en-US" altLang="zh-CN" sz="2000" dirty="0"/>
              <a:t>, </a:t>
            </a:r>
            <a:r>
              <a:rPr lang="zh-CN" altLang="en-US" sz="2000" dirty="0"/>
              <a:t>还增加了激活函数嵌套的层数</a:t>
            </a:r>
            <a:r>
              <a:rPr lang="en-US" altLang="zh-CN" sz="2000" dirty="0"/>
              <a:t>. </a:t>
            </a:r>
          </a:p>
          <a:p>
            <a:pPr marL="342900" indent="-342900">
              <a:lnSpc>
                <a:spcPct val="100000"/>
              </a:lnSpc>
              <a:buSzPct val="120000"/>
            </a:pPr>
            <a:r>
              <a:rPr lang="zh-CN" altLang="en-US" dirty="0">
                <a:solidFill>
                  <a:schemeClr val="tx2"/>
                </a:solidFill>
                <a:ea typeface="微软雅黑" panose="020B0503020204020204" pitchFamily="34" charset="-122"/>
              </a:rPr>
              <a:t>复杂模型难点</a:t>
            </a:r>
            <a:endParaRPr lang="en-US" altLang="zh-CN" dirty="0">
              <a:solidFill>
                <a:schemeClr val="tx2"/>
              </a:solidFill>
              <a:ea typeface="微软雅黑" panose="020B0503020204020204" pitchFamily="34" charset="-122"/>
            </a:endParaRPr>
          </a:p>
          <a:p>
            <a:pPr marL="0" indent="0">
              <a:buNone/>
            </a:pPr>
            <a:r>
              <a:rPr lang="zh-CN" altLang="en-US" sz="2000" dirty="0"/>
              <a:t>多隐层网络难以直接用经典算法（例如标准</a:t>
            </a:r>
            <a:r>
              <a:rPr lang="en-US" altLang="zh-CN" sz="2000" dirty="0"/>
              <a:t>BP</a:t>
            </a:r>
            <a:r>
              <a:rPr lang="zh-CN" altLang="en-US" sz="2000" dirty="0"/>
              <a:t>算法）进行训练</a:t>
            </a:r>
            <a:r>
              <a:rPr lang="en-US" altLang="zh-CN" sz="2000" dirty="0"/>
              <a:t>, </a:t>
            </a:r>
            <a:r>
              <a:rPr lang="zh-CN" altLang="en-US" sz="2000" dirty="0"/>
              <a:t>因为误差在多隐层内逆传播时</a:t>
            </a:r>
            <a:r>
              <a:rPr lang="en-US" altLang="zh-CN" sz="2000" dirty="0"/>
              <a:t>, </a:t>
            </a:r>
            <a:r>
              <a:rPr lang="zh-CN" altLang="en-US" sz="2000" dirty="0"/>
              <a:t>往往会</a:t>
            </a:r>
            <a:r>
              <a:rPr lang="en-US" altLang="zh-CN" sz="2000" dirty="0"/>
              <a:t>”</a:t>
            </a:r>
            <a:r>
              <a:rPr lang="zh-CN" altLang="en-US" sz="2000" dirty="0"/>
              <a:t>发散</a:t>
            </a:r>
            <a:r>
              <a:rPr lang="en-US" altLang="zh-CN" sz="2000" dirty="0"/>
              <a:t>”</a:t>
            </a:r>
            <a:r>
              <a:rPr lang="zh-CN" altLang="en-US" sz="2000" dirty="0"/>
              <a:t>而不能收敛到稳定状态</a:t>
            </a:r>
            <a:r>
              <a:rPr lang="en-US" altLang="zh-CN" sz="2000" dirty="0"/>
              <a:t>. </a:t>
            </a:r>
          </a:p>
        </p:txBody>
      </p:sp>
    </p:spTree>
    <p:extLst>
      <p:ext uri="{BB962C8B-B14F-4D97-AF65-F5344CB8AC3E}">
        <p14:creationId xmlns:p14="http://schemas.microsoft.com/office/powerpoint/2010/main" val="2012831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p:txBody>
          <a:bodyPr>
            <a:normAutofit/>
          </a:body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复杂模型训练方法</a:t>
            </a:r>
            <a:endParaRPr lang="en-US" altLang="zh-CN" sz="3000" dirty="0">
              <a:solidFill>
                <a:schemeClr val="tx2"/>
              </a:solidFill>
              <a:latin typeface="微软雅黑" panose="020B0503020204020204" pitchFamily="34" charset="-122"/>
              <a:ea typeface="微软雅黑" panose="020B0503020204020204" pitchFamily="34" charset="-122"/>
            </a:endParaRPr>
          </a:p>
          <a:p>
            <a:pPr marL="0" indent="0">
              <a:buNone/>
            </a:pPr>
            <a:endParaRPr lang="en-US" altLang="zh-CN" sz="3000" dirty="0">
              <a:solidFill>
                <a:schemeClr val="tx2"/>
              </a:solidFill>
              <a:latin typeface="微软雅黑" panose="020B0503020204020204" pitchFamily="34" charset="-122"/>
              <a:ea typeface="微软雅黑" panose="020B0503020204020204" pitchFamily="34" charset="-122"/>
            </a:endParaRPr>
          </a:p>
          <a:p>
            <a:pPr marL="342900" indent="-342900">
              <a:lnSpc>
                <a:spcPct val="100000"/>
              </a:lnSpc>
              <a:buSzPct val="120000"/>
            </a:pPr>
            <a:r>
              <a:rPr lang="zh-CN" altLang="en-US" dirty="0">
                <a:solidFill>
                  <a:schemeClr val="tx2"/>
                </a:solidFill>
                <a:ea typeface="微软雅黑" panose="020B0503020204020204" pitchFamily="34" charset="-122"/>
              </a:rPr>
              <a:t>预训练</a:t>
            </a:r>
            <a:r>
              <a:rPr lang="en-US" altLang="zh-CN" dirty="0">
                <a:solidFill>
                  <a:schemeClr val="tx2"/>
                </a:solidFill>
                <a:ea typeface="微软雅黑" panose="020B0503020204020204" pitchFamily="34" charset="-122"/>
              </a:rPr>
              <a:t>+</a:t>
            </a:r>
            <a:r>
              <a:rPr lang="zh-CN" altLang="en-US" dirty="0">
                <a:solidFill>
                  <a:schemeClr val="tx2"/>
                </a:solidFill>
                <a:ea typeface="微软雅黑" panose="020B0503020204020204" pitchFamily="34" charset="-122"/>
              </a:rPr>
              <a:t>微调</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b="1" dirty="0">
                <a:solidFill>
                  <a:srgbClr val="C00000"/>
                </a:solidFill>
              </a:rPr>
              <a:t>预训练</a:t>
            </a:r>
            <a:r>
              <a:rPr lang="en-US" altLang="zh-CN" sz="2000" dirty="0"/>
              <a:t>:</a:t>
            </a:r>
            <a:r>
              <a:rPr lang="zh-CN" altLang="en-US" sz="2000" dirty="0"/>
              <a:t>监督逐层训练是多隐层网络训练的有效手段</a:t>
            </a:r>
            <a:r>
              <a:rPr lang="en-US" altLang="zh-CN" sz="2000" dirty="0"/>
              <a:t>,  </a:t>
            </a:r>
            <a:r>
              <a:rPr lang="zh-CN" altLang="en-US" sz="2000" dirty="0"/>
              <a:t>每次训练一层隐层结点</a:t>
            </a:r>
            <a:r>
              <a:rPr lang="en-US" altLang="zh-CN" sz="2000" dirty="0"/>
              <a:t>, </a:t>
            </a:r>
            <a:r>
              <a:rPr lang="zh-CN" altLang="en-US" sz="2000" dirty="0"/>
              <a:t>训练时将上一层隐层结点的输出作为输入</a:t>
            </a:r>
            <a:r>
              <a:rPr lang="en-US" altLang="zh-CN" sz="2000" dirty="0"/>
              <a:t>, </a:t>
            </a:r>
            <a:r>
              <a:rPr lang="zh-CN" altLang="en-US" sz="2000" dirty="0"/>
              <a:t>而本层隐结点的输出作为下一层隐结点的输入</a:t>
            </a:r>
            <a:r>
              <a:rPr lang="en-US" altLang="zh-CN" sz="2000" dirty="0"/>
              <a:t>, </a:t>
            </a:r>
            <a:r>
              <a:rPr lang="zh-CN" altLang="en-US" sz="2000" dirty="0"/>
              <a:t>这称为</a:t>
            </a:r>
            <a:r>
              <a:rPr lang="en-US" altLang="zh-CN" sz="2000" dirty="0"/>
              <a:t>”</a:t>
            </a:r>
            <a:r>
              <a:rPr lang="zh-CN" altLang="en-US" sz="2000" dirty="0"/>
              <a:t>预训练</a:t>
            </a:r>
            <a:r>
              <a:rPr lang="en-US" altLang="zh-CN" sz="2000" dirty="0"/>
              <a:t>”. </a:t>
            </a:r>
          </a:p>
          <a:p>
            <a:pPr marL="342900" indent="-342900">
              <a:buFont typeface="Wingdings" panose="05000000000000000000" pitchFamily="2" charset="2"/>
              <a:buChar char="l"/>
            </a:pPr>
            <a:r>
              <a:rPr lang="zh-CN" altLang="en-US" sz="2000" b="1" dirty="0">
                <a:solidFill>
                  <a:srgbClr val="C00000"/>
                </a:solidFill>
              </a:rPr>
              <a:t>微调：</a:t>
            </a:r>
            <a:r>
              <a:rPr lang="zh-CN" altLang="en-US" sz="2000" dirty="0"/>
              <a:t>在预训练全部完成后</a:t>
            </a:r>
            <a:r>
              <a:rPr lang="en-US" altLang="zh-CN" sz="2000" dirty="0"/>
              <a:t>, </a:t>
            </a:r>
            <a:r>
              <a:rPr lang="zh-CN" altLang="en-US" sz="2000" dirty="0"/>
              <a:t>再对整个网络进行微调训练</a:t>
            </a:r>
            <a:r>
              <a:rPr lang="en-US" altLang="zh-CN" sz="2000" dirty="0"/>
              <a:t>.  </a:t>
            </a:r>
            <a:r>
              <a:rPr lang="zh-CN" altLang="en-US" sz="2000" dirty="0"/>
              <a:t>微调一般使用</a:t>
            </a:r>
            <a:r>
              <a:rPr lang="en-US" altLang="zh-CN" sz="2000" dirty="0"/>
              <a:t>BP</a:t>
            </a:r>
            <a:r>
              <a:rPr lang="zh-CN" altLang="en-US" sz="2000" dirty="0"/>
              <a:t>算法</a:t>
            </a:r>
            <a:r>
              <a:rPr lang="en-US" altLang="zh-CN" sz="2000" dirty="0"/>
              <a:t>. </a:t>
            </a:r>
          </a:p>
          <a:p>
            <a:pPr marL="342900" indent="-342900">
              <a:buFont typeface="Wingdings" panose="05000000000000000000" pitchFamily="2" charset="2"/>
              <a:buChar char="l"/>
            </a:pPr>
            <a:endParaRPr lang="en-US" altLang="zh-CN" sz="2000" dirty="0"/>
          </a:p>
          <a:p>
            <a:pPr marL="342900" indent="-342900"/>
            <a:r>
              <a:rPr lang="zh-CN" altLang="en-US" dirty="0">
                <a:solidFill>
                  <a:schemeClr val="tx2"/>
                </a:solidFill>
                <a:ea typeface="微软雅黑" panose="020B0503020204020204" pitchFamily="34" charset="-122"/>
              </a:rPr>
              <a:t>例子：</a:t>
            </a:r>
            <a:r>
              <a:rPr lang="zh-CN" altLang="en-US" sz="2000" dirty="0"/>
              <a:t>深度信念网络 </a:t>
            </a:r>
            <a:r>
              <a:rPr lang="en-US" altLang="zh-CN" sz="1700" dirty="0">
                <a:solidFill>
                  <a:srgbClr val="C00000"/>
                </a:solidFill>
              </a:rPr>
              <a:t>[</a:t>
            </a:r>
            <a:r>
              <a:rPr lang="en-US" altLang="zh-CN" sz="1700" dirty="0" err="1">
                <a:solidFill>
                  <a:srgbClr val="C00000"/>
                </a:solidFill>
              </a:rPr>
              <a:t>Hintonet</a:t>
            </a:r>
            <a:r>
              <a:rPr lang="en-US" altLang="zh-CN" sz="1700" dirty="0">
                <a:solidFill>
                  <a:srgbClr val="C00000"/>
                </a:solidFill>
              </a:rPr>
              <a:t> al. ,  2006] </a:t>
            </a:r>
            <a:endParaRPr lang="en-US" altLang="zh-CN" sz="2000" dirty="0"/>
          </a:p>
          <a:p>
            <a:pPr marL="342900" indent="-342900">
              <a:buFont typeface="Wingdings" panose="05000000000000000000" pitchFamily="2" charset="2"/>
              <a:buChar char="l"/>
            </a:pPr>
            <a:r>
              <a:rPr lang="zh-CN" altLang="en-US" sz="2000" dirty="0"/>
              <a:t>结构：每一层都是一个受限 </a:t>
            </a:r>
            <a:r>
              <a:rPr lang="en-US" altLang="zh-CN" sz="2000" dirty="0"/>
              <a:t>Boltzmann </a:t>
            </a:r>
            <a:r>
              <a:rPr lang="zh-CN" altLang="en-US" sz="2000" dirty="0"/>
              <a:t>机</a:t>
            </a:r>
            <a:endParaRPr lang="en-US" altLang="zh-CN" sz="2000" dirty="0"/>
          </a:p>
          <a:p>
            <a:pPr marL="342900" indent="-342900">
              <a:buFont typeface="Wingdings" panose="05000000000000000000" pitchFamily="2" charset="2"/>
              <a:buChar char="l"/>
            </a:pPr>
            <a:r>
              <a:rPr lang="zh-CN" altLang="en-US" sz="2000" dirty="0"/>
              <a:t>训练方法：无监督预训练</a:t>
            </a:r>
            <a:r>
              <a:rPr lang="en-US" altLang="zh-CN" sz="2000" dirty="0"/>
              <a:t>+BP </a:t>
            </a:r>
            <a:r>
              <a:rPr lang="zh-CN" altLang="en-US" sz="2000" dirty="0"/>
              <a:t>微调</a:t>
            </a:r>
            <a:endParaRPr lang="en-US" altLang="zh-CN" sz="2000" dirty="0"/>
          </a:p>
        </p:txBody>
      </p:sp>
    </p:spTree>
    <p:extLst>
      <p:ext uri="{BB962C8B-B14F-4D97-AF65-F5344CB8AC3E}">
        <p14:creationId xmlns:p14="http://schemas.microsoft.com/office/powerpoint/2010/main" val="386315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23F8CA-0C91-1A63-13EB-F7607CC2C1E1}"/>
              </a:ext>
            </a:extLst>
          </p:cNvPr>
          <p:cNvPicPr>
            <a:picLocks noChangeAspect="1"/>
          </p:cNvPicPr>
          <p:nvPr/>
        </p:nvPicPr>
        <p:blipFill>
          <a:blip r:embed="rId2"/>
          <a:stretch>
            <a:fillRect/>
          </a:stretch>
        </p:blipFill>
        <p:spPr>
          <a:xfrm>
            <a:off x="255878" y="1990336"/>
            <a:ext cx="7885197" cy="2877328"/>
          </a:xfrm>
          <a:prstGeom prst="rect">
            <a:avLst/>
          </a:prstGeom>
        </p:spPr>
      </p:pic>
      <p:sp>
        <p:nvSpPr>
          <p:cNvPr id="7" name="标题 1">
            <a:extLst>
              <a:ext uri="{FF2B5EF4-FFF2-40B4-BE49-F238E27FC236}">
                <a16:creationId xmlns:a16="http://schemas.microsoft.com/office/drawing/2014/main" id="{A92384C0-3EA3-225C-0E86-86899D830210}"/>
              </a:ext>
            </a:extLst>
          </p:cNvPr>
          <p:cNvSpPr>
            <a:spLocks noGrp="1"/>
          </p:cNvSpPr>
          <p:nvPr>
            <p:ph type="title"/>
          </p:nvPr>
        </p:nvSpPr>
        <p:spPr>
          <a:xfrm>
            <a:off x="347663" y="50800"/>
            <a:ext cx="9591675" cy="787400"/>
          </a:xfrm>
        </p:spPr>
        <p:txBody>
          <a:bodyPr/>
          <a:lstStyle/>
          <a:p>
            <a:r>
              <a:rPr lang="zh-CN" altLang="en-US" dirty="0"/>
              <a:t>深度学习</a:t>
            </a:r>
          </a:p>
        </p:txBody>
      </p:sp>
      <p:sp>
        <p:nvSpPr>
          <p:cNvPr id="9" name="文本框 8">
            <a:extLst>
              <a:ext uri="{FF2B5EF4-FFF2-40B4-BE49-F238E27FC236}">
                <a16:creationId xmlns:a16="http://schemas.microsoft.com/office/drawing/2014/main" id="{B2789001-076E-8956-0717-B905610C0B61}"/>
              </a:ext>
            </a:extLst>
          </p:cNvPr>
          <p:cNvSpPr txBox="1"/>
          <p:nvPr/>
        </p:nvSpPr>
        <p:spPr>
          <a:xfrm>
            <a:off x="1077445" y="4978800"/>
            <a:ext cx="8812866" cy="923330"/>
          </a:xfrm>
          <a:prstGeom prst="rect">
            <a:avLst/>
          </a:prstGeom>
          <a:noFill/>
        </p:spPr>
        <p:txBody>
          <a:bodyPr wrap="square">
            <a:spAutoFit/>
          </a:bodyPr>
          <a:lstStyle/>
          <a:p>
            <a:pPr marL="342900" indent="-342900"/>
            <a:r>
              <a:rPr lang="zh-CN" altLang="en-US" dirty="0">
                <a:solidFill>
                  <a:schemeClr val="tx2"/>
                </a:solidFill>
                <a:ea typeface="微软雅黑" panose="020B0503020204020204" pitchFamily="34" charset="-122"/>
              </a:rPr>
              <a:t>分析</a:t>
            </a:r>
            <a:endParaRPr lang="en-US" altLang="zh-CN" dirty="0">
              <a:solidFill>
                <a:schemeClr val="tx2"/>
              </a:solidFill>
              <a:ea typeface="微软雅黑" panose="020B0503020204020204" pitchFamily="34" charset="-122"/>
            </a:endParaRPr>
          </a:p>
          <a:p>
            <a:pPr marL="0" indent="0">
              <a:buNone/>
            </a:pPr>
            <a:r>
              <a:rPr lang="zh-CN" altLang="en-US" sz="1800" dirty="0"/>
              <a:t>预训练</a:t>
            </a:r>
            <a:r>
              <a:rPr lang="en-US" altLang="zh-CN" sz="1800" dirty="0"/>
              <a:t>+</a:t>
            </a:r>
            <a:r>
              <a:rPr lang="zh-CN" altLang="en-US" sz="1800" dirty="0"/>
              <a:t>微调 的做法可以视为将大量参数分组</a:t>
            </a:r>
            <a:r>
              <a:rPr lang="en-US" altLang="zh-CN" sz="1800" dirty="0"/>
              <a:t>, </a:t>
            </a:r>
            <a:r>
              <a:rPr lang="zh-CN" altLang="en-US" sz="1800" dirty="0"/>
              <a:t>对每组先找到局部看起来比较好的设置</a:t>
            </a:r>
            <a:r>
              <a:rPr lang="en-US" altLang="zh-CN" sz="1800" dirty="0"/>
              <a:t>, </a:t>
            </a:r>
            <a:r>
              <a:rPr lang="zh-CN" altLang="en-US" sz="1800" dirty="0"/>
              <a:t>然后再基于这些局部较优的结果联合起来进行全局寻优</a:t>
            </a:r>
            <a:r>
              <a:rPr lang="en-US" altLang="zh-CN" sz="1800" dirty="0"/>
              <a:t>. </a:t>
            </a:r>
          </a:p>
        </p:txBody>
      </p:sp>
      <p:pic>
        <p:nvPicPr>
          <p:cNvPr id="11" name="图片 10">
            <a:extLst>
              <a:ext uri="{FF2B5EF4-FFF2-40B4-BE49-F238E27FC236}">
                <a16:creationId xmlns:a16="http://schemas.microsoft.com/office/drawing/2014/main" id="{6C120910-35BA-CB27-6715-C372F2944799}"/>
              </a:ext>
            </a:extLst>
          </p:cNvPr>
          <p:cNvPicPr>
            <a:picLocks noChangeAspect="1"/>
          </p:cNvPicPr>
          <p:nvPr/>
        </p:nvPicPr>
        <p:blipFill>
          <a:blip r:embed="rId3"/>
          <a:stretch>
            <a:fillRect/>
          </a:stretch>
        </p:blipFill>
        <p:spPr>
          <a:xfrm>
            <a:off x="8595055" y="1225314"/>
            <a:ext cx="2688566" cy="3536536"/>
          </a:xfrm>
          <a:prstGeom prst="rect">
            <a:avLst/>
          </a:prstGeom>
        </p:spPr>
      </p:pic>
      <p:sp>
        <p:nvSpPr>
          <p:cNvPr id="13" name="文本框 12">
            <a:extLst>
              <a:ext uri="{FF2B5EF4-FFF2-40B4-BE49-F238E27FC236}">
                <a16:creationId xmlns:a16="http://schemas.microsoft.com/office/drawing/2014/main" id="{B0F8B88F-DECA-8EB9-BC55-98FBBC2F0213}"/>
              </a:ext>
            </a:extLst>
          </p:cNvPr>
          <p:cNvSpPr txBox="1"/>
          <p:nvPr/>
        </p:nvSpPr>
        <p:spPr>
          <a:xfrm>
            <a:off x="1023657" y="1232869"/>
            <a:ext cx="1806949" cy="646331"/>
          </a:xfrm>
          <a:prstGeom prst="rect">
            <a:avLst/>
          </a:prstGeom>
          <a:noFill/>
        </p:spPr>
        <p:txBody>
          <a:bodyPr wrap="square">
            <a:spAutoFit/>
          </a:bodyPr>
          <a:lstStyle/>
          <a:p>
            <a:r>
              <a:rPr lang="zh-CN" altLang="en-US" sz="3600" dirty="0">
                <a:latin typeface="华文琥珀" panose="02010800040101010101" pitchFamily="2" charset="-122"/>
                <a:ea typeface="华文琥珀" panose="02010800040101010101" pitchFamily="2" charset="-122"/>
              </a:rPr>
              <a:t>预训练</a:t>
            </a:r>
          </a:p>
        </p:txBody>
      </p:sp>
      <p:sp>
        <p:nvSpPr>
          <p:cNvPr id="15" name="文本框 14">
            <a:extLst>
              <a:ext uri="{FF2B5EF4-FFF2-40B4-BE49-F238E27FC236}">
                <a16:creationId xmlns:a16="http://schemas.microsoft.com/office/drawing/2014/main" id="{B36A584F-9C1D-36A0-C584-854FBA157D8F}"/>
              </a:ext>
            </a:extLst>
          </p:cNvPr>
          <p:cNvSpPr txBox="1"/>
          <p:nvPr/>
        </p:nvSpPr>
        <p:spPr>
          <a:xfrm>
            <a:off x="8058990" y="1055150"/>
            <a:ext cx="1602722" cy="646331"/>
          </a:xfrm>
          <a:prstGeom prst="rect">
            <a:avLst/>
          </a:prstGeom>
          <a:noFill/>
        </p:spPr>
        <p:txBody>
          <a:bodyPr wrap="square">
            <a:spAutoFit/>
          </a:bodyPr>
          <a:lstStyle/>
          <a:p>
            <a:r>
              <a:rPr lang="zh-CN" altLang="en-US" sz="3600" dirty="0">
                <a:solidFill>
                  <a:schemeClr val="accent6">
                    <a:lumMod val="90000"/>
                    <a:lumOff val="10000"/>
                  </a:schemeClr>
                </a:solidFill>
                <a:latin typeface="华文琥珀" panose="02010800040101010101" pitchFamily="2" charset="-122"/>
                <a:ea typeface="华文琥珀" panose="02010800040101010101" pitchFamily="2" charset="-122"/>
              </a:rPr>
              <a:t>微调</a:t>
            </a:r>
          </a:p>
        </p:txBody>
      </p:sp>
    </p:spTree>
    <p:extLst>
      <p:ext uri="{BB962C8B-B14F-4D97-AF65-F5344CB8AC3E}">
        <p14:creationId xmlns:p14="http://schemas.microsoft.com/office/powerpoint/2010/main" val="1332225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a:xfrm>
            <a:off x="1784350" y="997899"/>
            <a:ext cx="8616950" cy="4930775"/>
          </a:xfrm>
        </p:spPr>
        <p:txBody>
          <a:bodyPr>
            <a:normAutofit/>
          </a:body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复杂模型训练方法</a:t>
            </a:r>
            <a:endParaRPr lang="en-US" altLang="zh-CN" sz="3000" dirty="0">
              <a:solidFill>
                <a:schemeClr val="tx2"/>
              </a:solidFill>
              <a:latin typeface="微软雅黑" panose="020B0503020204020204" pitchFamily="34" charset="-122"/>
              <a:ea typeface="微软雅黑" panose="020B0503020204020204" pitchFamily="34" charset="-122"/>
            </a:endParaRPr>
          </a:p>
          <a:p>
            <a:pPr marL="342900" indent="-342900">
              <a:lnSpc>
                <a:spcPct val="100000"/>
              </a:lnSpc>
              <a:buSzPct val="120000"/>
            </a:pPr>
            <a:r>
              <a:rPr lang="zh-CN" altLang="en-US" dirty="0">
                <a:solidFill>
                  <a:schemeClr val="tx2"/>
                </a:solidFill>
                <a:ea typeface="微软雅黑" panose="020B0503020204020204" pitchFamily="34" charset="-122"/>
              </a:rPr>
              <a:t>权共享</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一组神经元使用相同的连接权值</a:t>
            </a:r>
            <a:r>
              <a:rPr lang="en-US" altLang="zh-CN" sz="2000" dirty="0"/>
              <a:t>. </a:t>
            </a:r>
          </a:p>
          <a:p>
            <a:pPr marL="342900" indent="-342900">
              <a:buFont typeface="Wingdings" panose="05000000000000000000" pitchFamily="2" charset="2"/>
              <a:buChar char="l"/>
            </a:pPr>
            <a:r>
              <a:rPr lang="zh-CN" altLang="en-US" sz="2000" b="1" dirty="0">
                <a:solidFill>
                  <a:srgbClr val="FF0000"/>
                </a:solidFill>
              </a:rPr>
              <a:t>权共享策略</a:t>
            </a:r>
            <a:r>
              <a:rPr lang="zh-CN" altLang="en-US" sz="2000" dirty="0"/>
              <a:t>在卷积神经网络</a:t>
            </a:r>
            <a:r>
              <a:rPr lang="en-US" altLang="zh-CN" sz="2000" dirty="0"/>
              <a:t>(CNN)</a:t>
            </a:r>
            <a:r>
              <a:rPr lang="fr-FR" altLang="zh-CN" sz="1600" dirty="0">
                <a:solidFill>
                  <a:srgbClr val="C00000"/>
                </a:solidFill>
              </a:rPr>
              <a:t>[LeCun and Bengio,  1995; LeCun et al. ,  1998]</a:t>
            </a:r>
            <a:r>
              <a:rPr lang="zh-CN" altLang="en-US" sz="2000" dirty="0"/>
              <a:t>中发挥了重要作用</a:t>
            </a:r>
            <a:r>
              <a:rPr lang="en-US" altLang="zh-CN" sz="2000" dirty="0"/>
              <a:t>. </a:t>
            </a:r>
          </a:p>
          <a:p>
            <a:pPr marL="342900" indent="-342900">
              <a:lnSpc>
                <a:spcPct val="100000"/>
              </a:lnSpc>
              <a:buSzPct val="120000"/>
            </a:pPr>
            <a:r>
              <a:rPr lang="zh-CN" altLang="en-US" dirty="0">
                <a:solidFill>
                  <a:schemeClr val="tx2"/>
                </a:solidFill>
                <a:ea typeface="微软雅黑" panose="020B0503020204020204" pitchFamily="34" charset="-122"/>
              </a:rPr>
              <a:t>卷积神经网络</a:t>
            </a:r>
            <a:endParaRPr lang="en-US" altLang="zh-CN" dirty="0">
              <a:solidFill>
                <a:schemeClr val="tx2"/>
              </a:solidFill>
              <a:ea typeface="微软雅黑" panose="020B0503020204020204" pitchFamily="34" charset="-122"/>
            </a:endParaRPr>
          </a:p>
          <a:p>
            <a:pPr marL="0" indent="0">
              <a:lnSpc>
                <a:spcPct val="100000"/>
              </a:lnSpc>
              <a:buSzPct val="120000"/>
              <a:buNone/>
            </a:pPr>
            <a:r>
              <a:rPr lang="zh-CN" altLang="en-US" sz="2000" dirty="0"/>
              <a:t>结构：</a:t>
            </a:r>
            <a:r>
              <a:rPr lang="en-US" altLang="zh-CN" sz="2000" dirty="0"/>
              <a:t>CNN</a:t>
            </a:r>
            <a:r>
              <a:rPr lang="zh-CN" altLang="en-US" sz="2000" dirty="0"/>
              <a:t>复合多个卷积层和采样层对输入信号进行加工</a:t>
            </a:r>
            <a:r>
              <a:rPr lang="en-US" altLang="zh-CN" sz="2000" dirty="0"/>
              <a:t>, </a:t>
            </a:r>
            <a:r>
              <a:rPr lang="zh-CN" altLang="en-US" sz="2000" dirty="0"/>
              <a:t>然后在连接层实现与输出目标之间的映射</a:t>
            </a:r>
            <a:r>
              <a:rPr lang="en-US" altLang="zh-CN" sz="2000" dirty="0"/>
              <a:t>. </a:t>
            </a:r>
          </a:p>
        </p:txBody>
      </p:sp>
    </p:spTree>
    <p:extLst>
      <p:ext uri="{BB962C8B-B14F-4D97-AF65-F5344CB8AC3E}">
        <p14:creationId xmlns:p14="http://schemas.microsoft.com/office/powerpoint/2010/main" val="11449311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p:txBody>
          <a:bodyPr>
            <a:normAutofit lnSpcReduction="10000"/>
          </a:bodyPr>
          <a:lstStyle/>
          <a:p>
            <a:pPr marL="342900" indent="-342900">
              <a:lnSpc>
                <a:spcPct val="110000"/>
              </a:lnSpc>
              <a:buSzPct val="120000"/>
            </a:pPr>
            <a:r>
              <a:rPr lang="zh-CN" altLang="en-US" dirty="0">
                <a:solidFill>
                  <a:schemeClr val="tx2"/>
                </a:solidFill>
                <a:ea typeface="微软雅黑" panose="020B0503020204020204" pitchFamily="34" charset="-122"/>
              </a:rPr>
              <a:t>卷积神经网络</a:t>
            </a:r>
            <a:endParaRPr lang="en-US" altLang="zh-CN"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solidFill>
                  <a:srgbClr val="C00000"/>
                </a:solidFill>
              </a:rPr>
              <a:t>卷积层</a:t>
            </a:r>
            <a:r>
              <a:rPr lang="zh-CN" altLang="en-US" sz="2000" dirty="0"/>
              <a:t>：每个卷</a:t>
            </a:r>
            <a:r>
              <a:rPr lang="zh-CN" altLang="en-US" sz="2000" dirty="0">
                <a:solidFill>
                  <a:srgbClr val="C00000"/>
                </a:solidFill>
              </a:rPr>
              <a:t>积</a:t>
            </a:r>
            <a:r>
              <a:rPr lang="zh-CN" altLang="en-US" sz="2000" dirty="0"/>
              <a:t>层包含多个特征映射</a:t>
            </a:r>
            <a:r>
              <a:rPr lang="en-US" altLang="zh-CN" sz="2000" dirty="0"/>
              <a:t>, </a:t>
            </a:r>
            <a:r>
              <a:rPr lang="zh-CN" altLang="en-US" sz="2000" dirty="0"/>
              <a:t>每个特征映射是一个由多个神经元构成的“平面”</a:t>
            </a:r>
            <a:r>
              <a:rPr lang="en-US" altLang="zh-CN" sz="2000" dirty="0"/>
              <a:t>, </a:t>
            </a:r>
            <a:r>
              <a:rPr lang="zh-CN" altLang="en-US" sz="2000" dirty="0"/>
              <a:t>通过一种卷积滤波器提取的一种特征</a:t>
            </a:r>
            <a:endParaRPr lang="en-US" altLang="zh-CN" sz="2000" dirty="0"/>
          </a:p>
          <a:p>
            <a:pPr marL="342900" indent="-342900">
              <a:lnSpc>
                <a:spcPct val="100000"/>
              </a:lnSpc>
              <a:buFont typeface="Wingdings" panose="05000000000000000000" pitchFamily="2" charset="2"/>
              <a:buChar char="l"/>
            </a:pPr>
            <a:r>
              <a:rPr lang="zh-CN" altLang="en-US" sz="2000" dirty="0">
                <a:solidFill>
                  <a:srgbClr val="C00000"/>
                </a:solidFill>
              </a:rPr>
              <a:t>采样层</a:t>
            </a:r>
            <a:r>
              <a:rPr lang="zh-CN" altLang="en-US" sz="2000" dirty="0"/>
              <a:t>：亦称“汇合层”</a:t>
            </a:r>
            <a:r>
              <a:rPr lang="en-US" altLang="zh-CN" sz="2000" dirty="0"/>
              <a:t>, </a:t>
            </a:r>
            <a:r>
              <a:rPr lang="zh-CN" altLang="en-US" sz="2000" dirty="0"/>
              <a:t>其作用是基于局部相关性原理进行亚采样</a:t>
            </a:r>
            <a:r>
              <a:rPr lang="en-US" altLang="zh-CN" sz="2000" dirty="0"/>
              <a:t>, </a:t>
            </a:r>
            <a:r>
              <a:rPr lang="zh-CN" altLang="en-US" sz="2000" dirty="0"/>
              <a:t>从而在减少数据量的同时保留有用信息</a:t>
            </a:r>
            <a:r>
              <a:rPr lang="en-US" altLang="zh-CN" sz="2000" dirty="0"/>
              <a:t> </a:t>
            </a:r>
          </a:p>
          <a:p>
            <a:pPr marL="342900" indent="-342900">
              <a:lnSpc>
                <a:spcPct val="100000"/>
              </a:lnSpc>
              <a:buFont typeface="Wingdings" panose="05000000000000000000" pitchFamily="2" charset="2"/>
              <a:buChar char="l"/>
            </a:pPr>
            <a:r>
              <a:rPr lang="zh-CN" altLang="en-US" sz="2000" dirty="0">
                <a:solidFill>
                  <a:srgbClr val="C00000"/>
                </a:solidFill>
              </a:rPr>
              <a:t>连接层</a:t>
            </a:r>
            <a:r>
              <a:rPr lang="zh-CN" altLang="en-US" sz="2000" dirty="0"/>
              <a:t>：每个神经元被全连接到上一层每个神经元</a:t>
            </a:r>
            <a:r>
              <a:rPr lang="en-US" altLang="zh-CN" sz="2000" dirty="0"/>
              <a:t>, </a:t>
            </a:r>
            <a:r>
              <a:rPr lang="zh-CN" altLang="en-US" sz="2000" dirty="0"/>
              <a:t>本质就是传统的神经网络</a:t>
            </a:r>
            <a:r>
              <a:rPr lang="en-US" altLang="zh-CN" sz="2000" dirty="0"/>
              <a:t>, </a:t>
            </a:r>
            <a:r>
              <a:rPr lang="zh-CN" altLang="en-US" sz="2000" dirty="0"/>
              <a:t>其目的是通过连接层和输出层的连接完成识别任务</a:t>
            </a:r>
            <a:r>
              <a:rPr lang="en-US" altLang="zh-CN" sz="2000" dirty="0"/>
              <a:t> </a:t>
            </a:r>
          </a:p>
          <a:p>
            <a:pPr marL="342900" indent="-342900">
              <a:lnSpc>
                <a:spcPct val="120000"/>
              </a:lnSpc>
              <a:buSzPct val="120000"/>
            </a:pPr>
            <a:r>
              <a:rPr lang="zh-CN" altLang="en-US" dirty="0">
                <a:solidFill>
                  <a:schemeClr val="tx2"/>
                </a:solidFill>
                <a:ea typeface="微软雅黑" panose="020B0503020204020204" pitchFamily="34" charset="-122"/>
              </a:rPr>
              <a:t>卷积神经网络激活函数</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a:t>在</a:t>
            </a:r>
            <a:r>
              <a:rPr lang="en-US" altLang="zh-CN" sz="2000" dirty="0"/>
              <a:t>CNN</a:t>
            </a:r>
            <a:r>
              <a:rPr lang="zh-CN" altLang="en-US" sz="2000" dirty="0"/>
              <a:t>中通常将 </a:t>
            </a:r>
            <a:r>
              <a:rPr lang="en-US" altLang="zh-CN" sz="2000" dirty="0"/>
              <a:t>sigmoid </a:t>
            </a:r>
            <a:r>
              <a:rPr lang="zh-CN" altLang="en-US" sz="2000" dirty="0"/>
              <a:t>激活函数替换为修正的</a:t>
            </a:r>
            <a:r>
              <a:rPr lang="zh-CN" altLang="en-US" sz="2000" dirty="0">
                <a:solidFill>
                  <a:srgbClr val="FF0000"/>
                </a:solidFill>
              </a:rPr>
              <a:t>线性函数</a:t>
            </a:r>
            <a:r>
              <a:rPr lang="en-US" altLang="zh-CN" sz="2000" dirty="0" err="1">
                <a:solidFill>
                  <a:srgbClr val="FF0000"/>
                </a:solidFill>
              </a:rPr>
              <a:t>Relu</a:t>
            </a:r>
            <a:endParaRPr lang="en-US" altLang="zh-CN" sz="2000" dirty="0">
              <a:solidFill>
                <a:srgbClr val="FF0000"/>
              </a:solidFill>
            </a:endParaRPr>
          </a:p>
          <a:p>
            <a:pPr marL="0" indent="0">
              <a:lnSpc>
                <a:spcPct val="100000"/>
              </a:lnSpc>
              <a:buNone/>
            </a:pPr>
            <a:endParaRPr lang="en-US" altLang="zh-CN" sz="2000" dirty="0"/>
          </a:p>
          <a:p>
            <a:pPr marL="342900" indent="-342900">
              <a:lnSpc>
                <a:spcPct val="130000"/>
              </a:lnSpc>
              <a:buSzPct val="120000"/>
            </a:pPr>
            <a:r>
              <a:rPr lang="zh-CN" altLang="en-US" dirty="0">
                <a:solidFill>
                  <a:schemeClr val="tx2"/>
                </a:solidFill>
                <a:ea typeface="微软雅黑" panose="020B0503020204020204" pitchFamily="34" charset="-122"/>
              </a:rPr>
              <a:t>卷积神经网络训练</a:t>
            </a:r>
            <a:endParaRPr lang="en-US" altLang="zh-CN" dirty="0">
              <a:solidFill>
                <a:schemeClr val="tx2"/>
              </a:solidFill>
              <a:ea typeface="微软雅黑" panose="020B0503020204020204" pitchFamily="34" charset="-122"/>
            </a:endParaRPr>
          </a:p>
          <a:p>
            <a:pPr marL="0" indent="0">
              <a:buNone/>
            </a:pPr>
            <a:r>
              <a:rPr lang="en-US" altLang="zh-CN" sz="2000" dirty="0"/>
              <a:t>CNN </a:t>
            </a:r>
            <a:r>
              <a:rPr lang="zh-CN" altLang="en-US" sz="2000" dirty="0"/>
              <a:t>可以用</a:t>
            </a:r>
            <a:r>
              <a:rPr lang="en-US" altLang="zh-CN" sz="2000" dirty="0"/>
              <a:t>BP</a:t>
            </a:r>
            <a:r>
              <a:rPr lang="zh-CN" altLang="en-US" sz="2000" dirty="0"/>
              <a:t>进行训练</a:t>
            </a:r>
            <a:r>
              <a:rPr lang="en-US" altLang="zh-CN" sz="2000" dirty="0"/>
              <a:t>, </a:t>
            </a:r>
            <a:r>
              <a:rPr lang="zh-CN" altLang="en-US" sz="2000" dirty="0"/>
              <a:t>但在训练中</a:t>
            </a:r>
            <a:r>
              <a:rPr lang="en-US" altLang="zh-CN" sz="2000" dirty="0"/>
              <a:t>, </a:t>
            </a:r>
            <a:r>
              <a:rPr lang="zh-CN" altLang="en-US" sz="2000" dirty="0"/>
              <a:t>无论是卷积层还是采样层</a:t>
            </a:r>
            <a:r>
              <a:rPr lang="en-US" altLang="zh-CN" sz="2000" dirty="0"/>
              <a:t>, </a:t>
            </a:r>
            <a:r>
              <a:rPr lang="zh-CN" altLang="en-US" sz="2000" dirty="0"/>
              <a:t>每一组神经元都是用相同的连接权</a:t>
            </a:r>
            <a:r>
              <a:rPr lang="en-US" altLang="zh-CN" sz="2000" dirty="0"/>
              <a:t>, </a:t>
            </a:r>
            <a:r>
              <a:rPr lang="zh-CN" altLang="en-US" sz="2000" dirty="0"/>
              <a:t>从而大幅减少了需要训练的参数数目</a:t>
            </a:r>
            <a:endParaRPr lang="en-US" altLang="zh-CN"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920659425"/>
              </p:ext>
            </p:extLst>
          </p:nvPr>
        </p:nvGraphicFramePr>
        <p:xfrm>
          <a:off x="4454525" y="4594226"/>
          <a:ext cx="2247900" cy="360363"/>
        </p:xfrm>
        <a:graphic>
          <a:graphicData uri="http://schemas.openxmlformats.org/presentationml/2006/ole">
            <mc:AlternateContent xmlns:mc="http://schemas.openxmlformats.org/markup-compatibility/2006">
              <mc:Choice xmlns:v="urn:schemas-microsoft-com:vml" Requires="v">
                <p:oleObj name="Formula" r:id="rId2" imgW="1098720" imgH="176760" progId="Equation.Ribbit">
                  <p:embed/>
                </p:oleObj>
              </mc:Choice>
              <mc:Fallback>
                <p:oleObj name="Formula" r:id="rId2" imgW="1098720" imgH="176760" progId="Equation.Ribbit">
                  <p:embed/>
                  <p:pic>
                    <p:nvPicPr>
                      <p:cNvPr id="0" name=""/>
                      <p:cNvPicPr/>
                      <p:nvPr/>
                    </p:nvPicPr>
                    <p:blipFill>
                      <a:blip r:embed="rId3"/>
                      <a:stretch>
                        <a:fillRect/>
                      </a:stretch>
                    </p:blipFill>
                    <p:spPr>
                      <a:xfrm>
                        <a:off x="4454525" y="4594226"/>
                        <a:ext cx="2247900" cy="360363"/>
                      </a:xfrm>
                      <a:prstGeom prst="rect">
                        <a:avLst/>
                      </a:prstGeom>
                    </p:spPr>
                  </p:pic>
                </p:oleObj>
              </mc:Fallback>
            </mc:AlternateContent>
          </a:graphicData>
        </a:graphic>
      </p:graphicFrame>
    </p:spTree>
    <p:extLst>
      <p:ext uri="{BB962C8B-B14F-4D97-AF65-F5344CB8AC3E}">
        <p14:creationId xmlns:p14="http://schemas.microsoft.com/office/powerpoint/2010/main" val="25031336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a:stretch/>
        </p:blipFill>
        <p:spPr>
          <a:xfrm>
            <a:off x="1620780" y="1756877"/>
            <a:ext cx="8823134" cy="3672767"/>
          </a:xfrm>
          <a:prstGeom prst="rect">
            <a:avLst/>
          </a:prstGeom>
        </p:spPr>
      </p:pic>
      <p:sp>
        <p:nvSpPr>
          <p:cNvPr id="2" name="标题 1"/>
          <p:cNvSpPr>
            <a:spLocks noGrp="1"/>
          </p:cNvSpPr>
          <p:nvPr>
            <p:ph type="title"/>
          </p:nvPr>
        </p:nvSpPr>
        <p:spPr/>
        <p:txBody>
          <a:bodyPr/>
          <a:lstStyle/>
          <a:p>
            <a:r>
              <a:rPr lang="zh-CN" altLang="en-US" dirty="0"/>
              <a:t>深度学习</a:t>
            </a:r>
          </a:p>
        </p:txBody>
      </p:sp>
    </p:spTree>
    <p:extLst>
      <p:ext uri="{BB962C8B-B14F-4D97-AF65-F5344CB8AC3E}">
        <p14:creationId xmlns:p14="http://schemas.microsoft.com/office/powerpoint/2010/main" val="6298972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24000" y="1371960"/>
            <a:ext cx="9144000" cy="3660032"/>
          </a:xfrm>
          <a:prstGeom prst="rect">
            <a:avLst/>
          </a:prstGeom>
        </p:spPr>
      </p:pic>
    </p:spTree>
    <p:extLst>
      <p:ext uri="{BB962C8B-B14F-4D97-AF65-F5344CB8AC3E}">
        <p14:creationId xmlns:p14="http://schemas.microsoft.com/office/powerpoint/2010/main" val="22388380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images2015.cnblogs.com/blog/584693/201605/584693-20160519134756826-16687175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86655" y="1653824"/>
            <a:ext cx="6285573" cy="458870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a:spLocks noGrp="1"/>
          </p:cNvSpPr>
          <p:nvPr>
            <p:ph type="title"/>
          </p:nvPr>
        </p:nvSpPr>
        <p:spPr>
          <a:xfrm>
            <a:off x="1784350" y="42864"/>
            <a:ext cx="7886700" cy="777874"/>
          </a:xfrm>
        </p:spPr>
        <p:txBody>
          <a:bodyPr/>
          <a:lstStyle/>
          <a:p>
            <a:r>
              <a:rPr lang="zh-CN" altLang="en-US" dirty="0"/>
              <a:t>卷 积</a:t>
            </a:r>
          </a:p>
        </p:txBody>
      </p:sp>
      <p:pic>
        <p:nvPicPr>
          <p:cNvPr id="2" name="图片 1" descr="屏幕剪辑">
            <a:extLst>
              <a:ext uri="{FF2B5EF4-FFF2-40B4-BE49-F238E27FC236}">
                <a16:creationId xmlns:a16="http://schemas.microsoft.com/office/drawing/2014/main" id="{CD1AB4E3-B47D-D741-4C42-5B8570659B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83" b="23352"/>
          <a:stretch/>
        </p:blipFill>
        <p:spPr>
          <a:xfrm>
            <a:off x="3932346" y="42864"/>
            <a:ext cx="6475305" cy="2066022"/>
          </a:xfrm>
          <a:prstGeom prst="rect">
            <a:avLst/>
          </a:prstGeom>
        </p:spPr>
      </p:pic>
      <p:sp>
        <p:nvSpPr>
          <p:cNvPr id="3" name="椭圆 2">
            <a:extLst>
              <a:ext uri="{FF2B5EF4-FFF2-40B4-BE49-F238E27FC236}">
                <a16:creationId xmlns:a16="http://schemas.microsoft.com/office/drawing/2014/main" id="{DF54AF66-6DBF-5794-573A-90D50F6A1D7D}"/>
              </a:ext>
            </a:extLst>
          </p:cNvPr>
          <p:cNvSpPr/>
          <p:nvPr/>
        </p:nvSpPr>
        <p:spPr>
          <a:xfrm rot="20193117">
            <a:off x="4844479" y="179236"/>
            <a:ext cx="1251285" cy="2036407"/>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CF7C3008-D479-6046-3F85-666997EA575C}"/>
              </a:ext>
            </a:extLst>
          </p:cNvPr>
          <p:cNvSpPr/>
          <p:nvPr/>
        </p:nvSpPr>
        <p:spPr>
          <a:xfrm rot="18734187">
            <a:off x="6816202" y="-352275"/>
            <a:ext cx="758348" cy="2619097"/>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D22423EA-429B-325E-4EAD-8C0441434CCC}"/>
              </a:ext>
            </a:extLst>
          </p:cNvPr>
          <p:cNvSpPr/>
          <p:nvPr/>
        </p:nvSpPr>
        <p:spPr>
          <a:xfrm rot="19048902">
            <a:off x="8714225" y="422520"/>
            <a:ext cx="361021" cy="14685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EEF9F5C-D028-FA4E-3891-E32B83A27DE4}"/>
              </a:ext>
            </a:extLst>
          </p:cNvPr>
          <p:cNvSpPr txBox="1"/>
          <p:nvPr/>
        </p:nvSpPr>
        <p:spPr>
          <a:xfrm>
            <a:off x="847980" y="2108886"/>
            <a:ext cx="2607090" cy="3367268"/>
          </a:xfrm>
          <a:prstGeom prst="rect">
            <a:avLst/>
          </a:prstGeom>
          <a:noFill/>
        </p:spPr>
        <p:txBody>
          <a:bodyPr wrap="square">
            <a:spAutoFit/>
          </a:bodyPr>
          <a:lstStyle/>
          <a:p>
            <a:pPr>
              <a:lnSpc>
                <a:spcPct val="150000"/>
              </a:lnSpc>
            </a:pPr>
            <a:r>
              <a:rPr lang="zh-CN" altLang="en-US" b="1" dirty="0">
                <a:solidFill>
                  <a:srgbClr val="013990"/>
                </a:solidFill>
                <a:latin typeface="华文中宋" panose="02010600040101010101" pitchFamily="2" charset="-122"/>
                <a:ea typeface="华文中宋" panose="02010600040101010101" pitchFamily="2" charset="-122"/>
              </a:rPr>
              <a:t>卷积层的作用是提取输入图片中的信息，这些信息被称为图像特征，这些特征是由图像中的每个像素通过组合或者独立的方式所体现，比如图片的纹理特征，颜色特征。</a:t>
            </a:r>
          </a:p>
        </p:txBody>
      </p:sp>
      <p:graphicFrame>
        <p:nvGraphicFramePr>
          <p:cNvPr id="7" name="表格 8">
            <a:extLst>
              <a:ext uri="{FF2B5EF4-FFF2-40B4-BE49-F238E27FC236}">
                <a16:creationId xmlns:a16="http://schemas.microsoft.com/office/drawing/2014/main" id="{64B23618-8E8C-B337-2632-008D421CD85B}"/>
              </a:ext>
            </a:extLst>
          </p:cNvPr>
          <p:cNvGraphicFramePr>
            <a:graphicFrameLocks noGrp="1"/>
          </p:cNvGraphicFramePr>
          <p:nvPr>
            <p:extLst>
              <p:ext uri="{D42A27DB-BD31-4B8C-83A1-F6EECF244321}">
                <p14:modId xmlns:p14="http://schemas.microsoft.com/office/powerpoint/2010/main" val="4260108444"/>
              </p:ext>
            </p:extLst>
          </p:nvPr>
        </p:nvGraphicFramePr>
        <p:xfrm>
          <a:off x="9867317" y="3521589"/>
          <a:ext cx="1248095" cy="1100322"/>
        </p:xfrm>
        <a:graphic>
          <a:graphicData uri="http://schemas.openxmlformats.org/drawingml/2006/table">
            <a:tbl>
              <a:tblPr firstRow="1" bandRow="1">
                <a:tableStyleId>{5C22544A-7EE6-4342-B048-85BDC9FD1C3A}</a:tableStyleId>
              </a:tblPr>
              <a:tblGrid>
                <a:gridCol w="468503">
                  <a:extLst>
                    <a:ext uri="{9D8B030D-6E8A-4147-A177-3AD203B41FA5}">
                      <a16:colId xmlns:a16="http://schemas.microsoft.com/office/drawing/2014/main" val="264979798"/>
                    </a:ext>
                  </a:extLst>
                </a:gridCol>
                <a:gridCol w="468503">
                  <a:extLst>
                    <a:ext uri="{9D8B030D-6E8A-4147-A177-3AD203B41FA5}">
                      <a16:colId xmlns:a16="http://schemas.microsoft.com/office/drawing/2014/main" val="1781358957"/>
                    </a:ext>
                  </a:extLst>
                </a:gridCol>
                <a:gridCol w="311089">
                  <a:extLst>
                    <a:ext uri="{9D8B030D-6E8A-4147-A177-3AD203B41FA5}">
                      <a16:colId xmlns:a16="http://schemas.microsoft.com/office/drawing/2014/main" val="4092267044"/>
                    </a:ext>
                  </a:extLst>
                </a:gridCol>
              </a:tblGrid>
              <a:tr h="366774">
                <a:tc>
                  <a:txBody>
                    <a:bodyPr/>
                    <a:lstStyle/>
                    <a:p>
                      <a:r>
                        <a:rPr lang="en-US" altLang="zh-CN" b="1" dirty="0">
                          <a:ln w="15875">
                            <a:solidFill>
                              <a:schemeClr val="accent1"/>
                            </a:solidFill>
                          </a:ln>
                          <a:solidFill>
                            <a:schemeClr val="bg2"/>
                          </a:solidFill>
                        </a:rPr>
                        <a:t>1</a:t>
                      </a:r>
                      <a:endParaRPr lang="zh-CN" altLang="en-US" b="1" dirty="0">
                        <a:ln w="15875">
                          <a:solidFill>
                            <a:schemeClr val="accent1"/>
                          </a:solidFill>
                        </a:ln>
                        <a:solidFill>
                          <a:schemeClr val="bg2"/>
                        </a:solidFill>
                      </a:endParaRPr>
                    </a:p>
                  </a:txBody>
                  <a:tcPr>
                    <a:solidFill>
                      <a:schemeClr val="accent1"/>
                    </a:solidFill>
                  </a:tcPr>
                </a:tc>
                <a:tc>
                  <a:txBody>
                    <a:bodyPr/>
                    <a:lstStyle/>
                    <a:p>
                      <a:r>
                        <a:rPr lang="en-US" altLang="zh-CN" b="1" dirty="0">
                          <a:ln w="15875">
                            <a:solidFill>
                              <a:schemeClr val="accent1"/>
                            </a:solidFill>
                          </a:ln>
                          <a:solidFill>
                            <a:schemeClr val="bg2"/>
                          </a:solidFill>
                        </a:rPr>
                        <a:t>0</a:t>
                      </a:r>
                      <a:endParaRPr lang="zh-CN" altLang="en-US" b="1" dirty="0">
                        <a:ln w="15875">
                          <a:solidFill>
                            <a:schemeClr val="accent1"/>
                          </a:solidFill>
                        </a:ln>
                        <a:solidFill>
                          <a:schemeClr val="bg2"/>
                        </a:solidFill>
                      </a:endParaRPr>
                    </a:p>
                  </a:txBody>
                  <a:tcPr>
                    <a:solidFill>
                      <a:schemeClr val="accent1"/>
                    </a:solidFill>
                  </a:tcPr>
                </a:tc>
                <a:tc>
                  <a:txBody>
                    <a:bodyPr/>
                    <a:lstStyle/>
                    <a:p>
                      <a:r>
                        <a:rPr lang="en-US" altLang="zh-CN" b="1" dirty="0">
                          <a:ln w="15875">
                            <a:solidFill>
                              <a:schemeClr val="accent1"/>
                            </a:solidFill>
                          </a:ln>
                          <a:solidFill>
                            <a:schemeClr val="bg2"/>
                          </a:solidFill>
                        </a:rPr>
                        <a:t>1</a:t>
                      </a:r>
                      <a:endParaRPr lang="zh-CN" altLang="en-US" b="1" dirty="0">
                        <a:ln w="15875">
                          <a:solidFill>
                            <a:schemeClr val="accent1"/>
                          </a:solidFill>
                        </a:ln>
                        <a:solidFill>
                          <a:schemeClr val="bg2"/>
                        </a:solidFill>
                      </a:endParaRPr>
                    </a:p>
                  </a:txBody>
                  <a:tcPr>
                    <a:solidFill>
                      <a:schemeClr val="accent1"/>
                    </a:solidFill>
                  </a:tcPr>
                </a:tc>
                <a:extLst>
                  <a:ext uri="{0D108BD9-81ED-4DB2-BD59-A6C34878D82A}">
                    <a16:rowId xmlns:a16="http://schemas.microsoft.com/office/drawing/2014/main" val="2808982504"/>
                  </a:ext>
                </a:extLst>
              </a:tr>
              <a:tr h="366774">
                <a:tc>
                  <a:txBody>
                    <a:bodyPr/>
                    <a:lstStyle/>
                    <a:p>
                      <a:r>
                        <a:rPr lang="en-US" altLang="zh-CN" b="1" dirty="0">
                          <a:ln w="15875">
                            <a:solidFill>
                              <a:schemeClr val="accent1"/>
                            </a:solidFill>
                          </a:ln>
                          <a:solidFill>
                            <a:schemeClr val="bg2"/>
                          </a:solidFill>
                        </a:rPr>
                        <a:t>0</a:t>
                      </a:r>
                      <a:endParaRPr lang="zh-CN" altLang="en-US" b="1" dirty="0">
                        <a:ln w="15875">
                          <a:solidFill>
                            <a:schemeClr val="accent1"/>
                          </a:solidFill>
                        </a:ln>
                        <a:solidFill>
                          <a:schemeClr val="bg2"/>
                        </a:solidFill>
                      </a:endParaRPr>
                    </a:p>
                  </a:txBody>
                  <a:tcPr>
                    <a:solidFill>
                      <a:schemeClr val="accent1"/>
                    </a:solidFill>
                  </a:tcPr>
                </a:tc>
                <a:tc>
                  <a:txBody>
                    <a:bodyPr/>
                    <a:lstStyle/>
                    <a:p>
                      <a:r>
                        <a:rPr lang="en-US" altLang="zh-CN" b="1" dirty="0">
                          <a:ln w="15875">
                            <a:solidFill>
                              <a:schemeClr val="accent1"/>
                            </a:solidFill>
                          </a:ln>
                          <a:solidFill>
                            <a:schemeClr val="bg2"/>
                          </a:solidFill>
                        </a:rPr>
                        <a:t>1</a:t>
                      </a:r>
                      <a:endParaRPr lang="zh-CN" altLang="en-US" b="1" dirty="0">
                        <a:ln w="15875">
                          <a:solidFill>
                            <a:schemeClr val="accent1"/>
                          </a:solidFill>
                        </a:ln>
                        <a:solidFill>
                          <a:schemeClr val="bg2"/>
                        </a:solidFill>
                      </a:endParaRPr>
                    </a:p>
                  </a:txBody>
                  <a:tcPr>
                    <a:solidFill>
                      <a:schemeClr val="accent1"/>
                    </a:solidFill>
                  </a:tcPr>
                </a:tc>
                <a:tc>
                  <a:txBody>
                    <a:bodyPr/>
                    <a:lstStyle/>
                    <a:p>
                      <a:r>
                        <a:rPr lang="en-US" altLang="zh-CN" b="1" dirty="0">
                          <a:ln w="15875">
                            <a:solidFill>
                              <a:schemeClr val="accent1"/>
                            </a:solidFill>
                          </a:ln>
                          <a:solidFill>
                            <a:schemeClr val="bg2"/>
                          </a:solidFill>
                        </a:rPr>
                        <a:t>0</a:t>
                      </a:r>
                      <a:endParaRPr lang="zh-CN" altLang="en-US" b="1" dirty="0">
                        <a:ln w="15875">
                          <a:solidFill>
                            <a:schemeClr val="accent1"/>
                          </a:solidFill>
                        </a:ln>
                        <a:solidFill>
                          <a:schemeClr val="bg2"/>
                        </a:solidFill>
                      </a:endParaRPr>
                    </a:p>
                  </a:txBody>
                  <a:tcPr>
                    <a:solidFill>
                      <a:schemeClr val="accent1"/>
                    </a:solidFill>
                  </a:tcPr>
                </a:tc>
                <a:extLst>
                  <a:ext uri="{0D108BD9-81ED-4DB2-BD59-A6C34878D82A}">
                    <a16:rowId xmlns:a16="http://schemas.microsoft.com/office/drawing/2014/main" val="1772930165"/>
                  </a:ext>
                </a:extLst>
              </a:tr>
              <a:tr h="366774">
                <a:tc>
                  <a:txBody>
                    <a:bodyPr/>
                    <a:lstStyle/>
                    <a:p>
                      <a:r>
                        <a:rPr lang="en-US" altLang="zh-CN" b="1" dirty="0">
                          <a:ln w="15875">
                            <a:solidFill>
                              <a:schemeClr val="accent1"/>
                            </a:solidFill>
                          </a:ln>
                          <a:solidFill>
                            <a:schemeClr val="bg2"/>
                          </a:solidFill>
                        </a:rPr>
                        <a:t>1</a:t>
                      </a:r>
                      <a:endParaRPr lang="zh-CN" altLang="en-US" b="1" dirty="0">
                        <a:ln w="15875">
                          <a:solidFill>
                            <a:schemeClr val="accent1"/>
                          </a:solidFill>
                        </a:ln>
                        <a:solidFill>
                          <a:schemeClr val="bg2"/>
                        </a:solidFill>
                      </a:endParaRPr>
                    </a:p>
                  </a:txBody>
                  <a:tcPr>
                    <a:solidFill>
                      <a:schemeClr val="accent1"/>
                    </a:solidFill>
                  </a:tcPr>
                </a:tc>
                <a:tc>
                  <a:txBody>
                    <a:bodyPr/>
                    <a:lstStyle/>
                    <a:p>
                      <a:r>
                        <a:rPr lang="en-US" altLang="zh-CN" b="1" dirty="0">
                          <a:ln w="15875">
                            <a:solidFill>
                              <a:schemeClr val="accent1"/>
                            </a:solidFill>
                          </a:ln>
                          <a:solidFill>
                            <a:schemeClr val="bg2"/>
                          </a:solidFill>
                        </a:rPr>
                        <a:t>0</a:t>
                      </a:r>
                      <a:endParaRPr lang="zh-CN" altLang="en-US" b="1" dirty="0">
                        <a:ln w="15875">
                          <a:solidFill>
                            <a:schemeClr val="accent1"/>
                          </a:solidFill>
                        </a:ln>
                        <a:solidFill>
                          <a:schemeClr val="bg2"/>
                        </a:solidFill>
                      </a:endParaRPr>
                    </a:p>
                  </a:txBody>
                  <a:tcPr>
                    <a:solidFill>
                      <a:schemeClr val="accent1"/>
                    </a:solidFill>
                  </a:tcPr>
                </a:tc>
                <a:tc>
                  <a:txBody>
                    <a:bodyPr/>
                    <a:lstStyle/>
                    <a:p>
                      <a:r>
                        <a:rPr lang="en-US" altLang="zh-CN" b="1" dirty="0">
                          <a:ln w="15875">
                            <a:solidFill>
                              <a:schemeClr val="accent1"/>
                            </a:solidFill>
                          </a:ln>
                          <a:solidFill>
                            <a:schemeClr val="bg2"/>
                          </a:solidFill>
                        </a:rPr>
                        <a:t>1</a:t>
                      </a:r>
                      <a:endParaRPr lang="zh-CN" altLang="en-US" b="1" dirty="0">
                        <a:ln w="15875">
                          <a:solidFill>
                            <a:schemeClr val="accent1"/>
                          </a:solidFill>
                        </a:ln>
                        <a:solidFill>
                          <a:schemeClr val="bg2"/>
                        </a:solidFill>
                      </a:endParaRPr>
                    </a:p>
                  </a:txBody>
                  <a:tcPr>
                    <a:solidFill>
                      <a:schemeClr val="accent1"/>
                    </a:solidFill>
                  </a:tcPr>
                </a:tc>
                <a:extLst>
                  <a:ext uri="{0D108BD9-81ED-4DB2-BD59-A6C34878D82A}">
                    <a16:rowId xmlns:a16="http://schemas.microsoft.com/office/drawing/2014/main" val="3972345389"/>
                  </a:ext>
                </a:extLst>
              </a:tr>
            </a:tbl>
          </a:graphicData>
        </a:graphic>
      </p:graphicFrame>
      <p:sp>
        <p:nvSpPr>
          <p:cNvPr id="10" name="文本框 9">
            <a:extLst>
              <a:ext uri="{FF2B5EF4-FFF2-40B4-BE49-F238E27FC236}">
                <a16:creationId xmlns:a16="http://schemas.microsoft.com/office/drawing/2014/main" id="{C7D7B8D5-AFE2-5BBF-25A1-2A8FCB86C214}"/>
              </a:ext>
            </a:extLst>
          </p:cNvPr>
          <p:cNvSpPr txBox="1"/>
          <p:nvPr/>
        </p:nvSpPr>
        <p:spPr>
          <a:xfrm>
            <a:off x="10052782" y="3059668"/>
            <a:ext cx="877163" cy="369332"/>
          </a:xfrm>
          <a:prstGeom prst="rect">
            <a:avLst/>
          </a:prstGeom>
          <a:noFill/>
        </p:spPr>
        <p:txBody>
          <a:bodyPr wrap="none" rtlCol="0">
            <a:spAutoFit/>
          </a:bodyPr>
          <a:lstStyle/>
          <a:p>
            <a:r>
              <a:rPr lang="zh-CN" altLang="en-US" b="1" dirty="0"/>
              <a:t>卷积核</a:t>
            </a:r>
          </a:p>
        </p:txBody>
      </p:sp>
    </p:spTree>
    <p:extLst>
      <p:ext uri="{BB962C8B-B14F-4D97-AF65-F5344CB8AC3E}">
        <p14:creationId xmlns:p14="http://schemas.microsoft.com/office/powerpoint/2010/main" val="1340048634"/>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docProps/app.xml><?xml version="1.0" encoding="utf-8"?>
<Properties xmlns="http://schemas.openxmlformats.org/officeDocument/2006/extended-properties" xmlns:vt="http://schemas.openxmlformats.org/officeDocument/2006/docPropsVTypes">
  <Template>机器学习v2.1rgb</Template>
  <TotalTime>4923</TotalTime>
  <Words>5005</Words>
  <Application>Microsoft Office PowerPoint</Application>
  <PresentationFormat>宽屏</PresentationFormat>
  <Paragraphs>526</Paragraphs>
  <Slides>117</Slides>
  <Notes>0</Notes>
  <HiddenSlides>0</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117</vt:i4>
      </vt:variant>
    </vt:vector>
  </HeadingPairs>
  <TitlesOfParts>
    <vt:vector size="133" baseType="lpstr">
      <vt:lpstr>-apple-system</vt:lpstr>
      <vt:lpstr>PingFang SC</vt:lpstr>
      <vt:lpstr>方正姚体</vt:lpstr>
      <vt:lpstr>华文琥珀</vt:lpstr>
      <vt:lpstr>华文楷体</vt:lpstr>
      <vt:lpstr>华文中宋</vt:lpstr>
      <vt:lpstr>楷体_GB2312</vt:lpstr>
      <vt:lpstr>微软雅黑</vt:lpstr>
      <vt:lpstr>幼圆</vt:lpstr>
      <vt:lpstr>Agency FB</vt:lpstr>
      <vt:lpstr>Arial</vt:lpstr>
      <vt:lpstr>Times New Roman</vt:lpstr>
      <vt:lpstr>Verdana</vt:lpstr>
      <vt:lpstr>Wingdings</vt:lpstr>
      <vt:lpstr>机器学习v2.1rgb</vt:lpstr>
      <vt:lpstr>Formula</vt:lpstr>
      <vt:lpstr>机器学习  Machine Learning</vt:lpstr>
      <vt:lpstr>大纲</vt:lpstr>
      <vt:lpstr>场 景</vt:lpstr>
      <vt:lpstr>基本原理</vt:lpstr>
      <vt:lpstr>基本原理</vt:lpstr>
      <vt:lpstr>神经元</vt:lpstr>
      <vt:lpstr>神经元模型</vt:lpstr>
      <vt:lpstr>神经元模型</vt:lpstr>
      <vt:lpstr>神经元模型</vt:lpstr>
      <vt:lpstr>单层神经网络（感知器）</vt:lpstr>
      <vt:lpstr>PowerPoint 演示文稿</vt:lpstr>
      <vt:lpstr>单层神经网络（感知器）</vt:lpstr>
      <vt:lpstr>单层神经网络（感知器）</vt:lpstr>
      <vt:lpstr>单层神经网络（感知器）</vt:lpstr>
      <vt:lpstr>感知器的例子</vt:lpstr>
      <vt:lpstr>感知器的例子</vt:lpstr>
      <vt:lpstr>感知器的例子</vt:lpstr>
      <vt:lpstr>感知器的负面影响</vt:lpstr>
      <vt:lpstr>两层神经网络</vt:lpstr>
      <vt:lpstr>两层神经网络结构</vt:lpstr>
      <vt:lpstr>两层神经网络结构</vt:lpstr>
      <vt:lpstr>偏置</vt:lpstr>
      <vt:lpstr>效果</vt:lpstr>
      <vt:lpstr>思 考</vt:lpstr>
      <vt:lpstr>多层神经网络结构</vt:lpstr>
      <vt:lpstr>多层神经网络结构</vt:lpstr>
      <vt:lpstr>多层神经网络结构</vt:lpstr>
      <vt:lpstr>神经网络发展史小结</vt:lpstr>
      <vt:lpstr>大纲</vt:lpstr>
      <vt:lpstr>神经元模型</vt:lpstr>
      <vt:lpstr>神经元模型</vt:lpstr>
      <vt:lpstr>感知机与多层网络</vt:lpstr>
      <vt:lpstr>PowerPoint 演示文稿</vt:lpstr>
      <vt:lpstr>感知机与多层网络</vt:lpstr>
      <vt:lpstr>感知机与多层网络</vt:lpstr>
      <vt:lpstr>感知机与多层网络</vt:lpstr>
      <vt:lpstr>感知机与多层网络</vt:lpstr>
      <vt:lpstr>感知机与多层网络</vt:lpstr>
      <vt:lpstr>大纲</vt:lpstr>
      <vt:lpstr>误差逆传播算法</vt:lpstr>
      <vt:lpstr> 误差逆传播算法</vt:lpstr>
      <vt:lpstr>梯度下降原理</vt:lpstr>
      <vt:lpstr>梯度下降示例</vt:lpstr>
      <vt:lpstr>误差逆传播算法</vt:lpstr>
      <vt:lpstr>误差逆传播算法</vt:lpstr>
      <vt:lpstr>（关键是理解链式法则）</vt:lpstr>
      <vt:lpstr>（关键是理解链式法则）</vt:lpstr>
      <vt:lpstr>（关键是理解链式法则）</vt:lpstr>
      <vt:lpstr>（关键是理解链式法则）</vt:lpstr>
      <vt:lpstr>（关键是理解链式法则）</vt:lpstr>
      <vt:lpstr>推导过程</vt:lpstr>
      <vt:lpstr>误差逆传播算法</vt:lpstr>
      <vt:lpstr>误差逆传播算法</vt:lpstr>
      <vt:lpstr>BP神经网络计算实例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迭代优化</vt:lpstr>
      <vt:lpstr>误差逆传播算法</vt:lpstr>
      <vt:lpstr>PowerPoint 演示文稿</vt:lpstr>
      <vt:lpstr>误差逆传播算法</vt:lpstr>
      <vt:lpstr>缓解过拟合的策略 </vt:lpstr>
      <vt:lpstr>Sklearn神经网络</vt:lpstr>
      <vt:lpstr>设计神经网络</vt:lpstr>
      <vt:lpstr>设计神经网络</vt:lpstr>
      <vt:lpstr>设计神经网络</vt:lpstr>
      <vt:lpstr>设计神经网络</vt:lpstr>
      <vt:lpstr>设计神经网络</vt:lpstr>
      <vt:lpstr>设计神经网络</vt:lpstr>
      <vt:lpstr>设计神经网络</vt:lpstr>
      <vt:lpstr>设计神经网络</vt:lpstr>
      <vt:lpstr>PowerPoint 演示文稿</vt:lpstr>
      <vt:lpstr>PowerPoint 演示文稿</vt:lpstr>
      <vt:lpstr>PowerPoint 演示文稿</vt:lpstr>
      <vt:lpstr>大纲</vt:lpstr>
      <vt:lpstr>全局最小与局部极小</vt:lpstr>
      <vt:lpstr>全局最小与局部极小</vt:lpstr>
      <vt:lpstr>大纲</vt:lpstr>
      <vt:lpstr> 其他常见神经网络</vt:lpstr>
      <vt:lpstr>PowerPoint 演示文稿</vt:lpstr>
      <vt:lpstr>PowerPoint 演示文稿</vt:lpstr>
      <vt:lpstr>PowerPoint 演示文稿</vt:lpstr>
      <vt:lpstr>其他常见神经网络</vt:lpstr>
      <vt:lpstr>大纲</vt:lpstr>
      <vt:lpstr>深度学习</vt:lpstr>
      <vt:lpstr>深度学习</vt:lpstr>
      <vt:lpstr>深度学习</vt:lpstr>
      <vt:lpstr>深度学习</vt:lpstr>
      <vt:lpstr>深度学习</vt:lpstr>
      <vt:lpstr>深度学习</vt:lpstr>
      <vt:lpstr>PowerPoint 演示文稿</vt:lpstr>
      <vt:lpstr>卷 积</vt:lpstr>
      <vt:lpstr>PowerPoint 演示文稿</vt:lpstr>
      <vt:lpstr>PowerPoint 演示文稿</vt:lpstr>
      <vt:lpstr>PowerPoint 演示文稿</vt:lpstr>
      <vt:lpstr>激活函数</vt:lpstr>
      <vt:lpstr>采样（池化）</vt:lpstr>
      <vt:lpstr>全连接层</vt:lpstr>
      <vt:lpstr>PowerPoint 演示文稿</vt:lpstr>
      <vt:lpstr>深度学习</vt:lpstr>
      <vt:lpstr>PowerPoint 演示文稿</vt:lpstr>
      <vt:lpstr>PowerPoint 演示文稿</vt:lpstr>
      <vt:lpstr>深度学习</vt:lpstr>
      <vt:lpstr>聊天机器人</vt:lpstr>
      <vt:lpstr>深度学习</vt:lpstr>
      <vt:lpstr>PowerPoint 演示文稿</vt:lpstr>
      <vt:lpstr>PowerPoint 演示文稿</vt:lpstr>
      <vt:lpstr>深度学习</vt:lpstr>
      <vt:lpstr>教 材</vt:lpstr>
      <vt:lpstr>阅读材料</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机器学习-第五章</dc:title>
  <dc:creator>Administrator</dc:creator>
  <cp:lastModifiedBy>2012dnd.com</cp:lastModifiedBy>
  <cp:revision>315</cp:revision>
  <dcterms:created xsi:type="dcterms:W3CDTF">2015-12-30T14:22:19Z</dcterms:created>
  <dcterms:modified xsi:type="dcterms:W3CDTF">2023-04-02T03:46:14Z</dcterms:modified>
</cp:coreProperties>
</file>